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inrgFrnDGF6ipPBYqKtVkv8zBA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5.png"/><Relationship Id="rId13" Type="http://schemas.openxmlformats.org/officeDocument/2006/relationships/image" Target="../media/image20.png"/><Relationship Id="rId12"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9.png"/><Relationship Id="rId15" Type="http://schemas.openxmlformats.org/officeDocument/2006/relationships/image" Target="../media/image12.png"/><Relationship Id="rId14" Type="http://schemas.openxmlformats.org/officeDocument/2006/relationships/image" Target="../media/image27.png"/><Relationship Id="rId17" Type="http://schemas.openxmlformats.org/officeDocument/2006/relationships/image" Target="../media/image17.png"/><Relationship Id="rId16" Type="http://schemas.openxmlformats.org/officeDocument/2006/relationships/image" Target="../media/image19.png"/><Relationship Id="rId5" Type="http://schemas.openxmlformats.org/officeDocument/2006/relationships/image" Target="../media/image14.png"/><Relationship Id="rId19" Type="http://schemas.openxmlformats.org/officeDocument/2006/relationships/image" Target="../media/image23.png"/><Relationship Id="rId6" Type="http://schemas.openxmlformats.org/officeDocument/2006/relationships/image" Target="../media/image33.png"/><Relationship Id="rId18"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22.jp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3.png"/></Relationships>
</file>

<file path=ppt/slides/_rels/slide13.xml.rels><?xml version="1.0" encoding="UTF-8" standalone="yes"?><Relationships xmlns="http://schemas.openxmlformats.org/package/2006/relationships"><Relationship Id="rId11" Type="http://schemas.openxmlformats.org/officeDocument/2006/relationships/image" Target="../media/image39.png"/><Relationship Id="rId10" Type="http://schemas.openxmlformats.org/officeDocument/2006/relationships/image" Target="../media/image32.png"/><Relationship Id="rId13" Type="http://schemas.openxmlformats.org/officeDocument/2006/relationships/image" Target="../media/image40.png"/><Relationship Id="rId12"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37.png"/><Relationship Id="rId15" Type="http://schemas.openxmlformats.org/officeDocument/2006/relationships/image" Target="../media/image34.png"/><Relationship Id="rId14" Type="http://schemas.openxmlformats.org/officeDocument/2006/relationships/image" Target="../media/image54.gif"/><Relationship Id="rId17" Type="http://schemas.openxmlformats.org/officeDocument/2006/relationships/image" Target="../media/image36.png"/><Relationship Id="rId16" Type="http://schemas.openxmlformats.org/officeDocument/2006/relationships/image" Target="../media/image41.png"/><Relationship Id="rId5" Type="http://schemas.openxmlformats.org/officeDocument/2006/relationships/image" Target="../media/image25.png"/><Relationship Id="rId19" Type="http://schemas.openxmlformats.org/officeDocument/2006/relationships/image" Target="../media/image3.png"/><Relationship Id="rId6" Type="http://schemas.openxmlformats.org/officeDocument/2006/relationships/image" Target="../media/image28.png"/><Relationship Id="rId18" Type="http://schemas.openxmlformats.org/officeDocument/2006/relationships/image" Target="../media/image38.png"/><Relationship Id="rId7" Type="http://schemas.openxmlformats.org/officeDocument/2006/relationships/image" Target="../media/image29.png"/><Relationship Id="rId8" Type="http://schemas.openxmlformats.org/officeDocument/2006/relationships/image" Target="../media/image46.png"/></Relationships>
</file>

<file path=ppt/slides/_rels/slide14.xml.rels><?xml version="1.0" encoding="UTF-8" standalone="yes"?><Relationships xmlns="http://schemas.openxmlformats.org/package/2006/relationships"><Relationship Id="rId11" Type="http://schemas.openxmlformats.org/officeDocument/2006/relationships/image" Target="../media/image48.png"/><Relationship Id="rId10" Type="http://schemas.openxmlformats.org/officeDocument/2006/relationships/image" Target="../media/image49.png"/><Relationship Id="rId13" Type="http://schemas.openxmlformats.org/officeDocument/2006/relationships/image" Target="../media/image56.png"/><Relationship Id="rId12"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50.png"/><Relationship Id="rId9" Type="http://schemas.openxmlformats.org/officeDocument/2006/relationships/image" Target="../media/image43.png"/><Relationship Id="rId15" Type="http://schemas.openxmlformats.org/officeDocument/2006/relationships/image" Target="../media/image52.png"/><Relationship Id="rId14" Type="http://schemas.openxmlformats.org/officeDocument/2006/relationships/image" Target="../media/image53.png"/><Relationship Id="rId17" Type="http://schemas.openxmlformats.org/officeDocument/2006/relationships/image" Target="../media/image57.png"/><Relationship Id="rId16" Type="http://schemas.openxmlformats.org/officeDocument/2006/relationships/image" Target="../media/image55.png"/><Relationship Id="rId5" Type="http://schemas.openxmlformats.org/officeDocument/2006/relationships/image" Target="../media/image44.png"/><Relationship Id="rId6" Type="http://schemas.openxmlformats.org/officeDocument/2006/relationships/image" Target="../media/image42.png"/><Relationship Id="rId18" Type="http://schemas.openxmlformats.org/officeDocument/2006/relationships/image" Target="../media/image3.png"/><Relationship Id="rId7" Type="http://schemas.openxmlformats.org/officeDocument/2006/relationships/image" Target="../media/image47.png"/><Relationship Id="rId8" Type="http://schemas.openxmlformats.org/officeDocument/2006/relationships/image" Target="../media/image51.png"/></Relationships>
</file>

<file path=ppt/slides/_rels/slide15.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ppt/slideLayouts/slideLayout2.xml" TargetMode="External"/><Relationship Id="rId4" Type="http://schemas.openxmlformats.org/officeDocument/2006/relationships/hyperlink" Target="http://ppt/diagrams/data5.xml" TargetMode="External"/><Relationship Id="rId9" Type="http://schemas.openxmlformats.org/officeDocument/2006/relationships/hyperlink" Target="http://ppt/media/image2.png" TargetMode="External"/><Relationship Id="rId5" Type="http://schemas.openxmlformats.org/officeDocument/2006/relationships/hyperlink" Target="http://ppt/diagrams/layout5.xml" TargetMode="External"/><Relationship Id="rId6" Type="http://schemas.openxmlformats.org/officeDocument/2006/relationships/hyperlink" Target="http://ppt/diagrams/quickStyle5.xml" TargetMode="External"/><Relationship Id="rId7" Type="http://schemas.openxmlformats.org/officeDocument/2006/relationships/hyperlink" Target="http://ppt/diagrams/colors5.xml" TargetMode="External"/><Relationship Id="rId8" Type="http://schemas.openxmlformats.org/officeDocument/2006/relationships/hyperlink" Target="http://ppt/diagrams/drawing5.x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www.dialerindia.com/" TargetMode="External"/><Relationship Id="rId10" Type="http://schemas.openxmlformats.org/officeDocument/2006/relationships/image" Target="../media/image2.jpg"/><Relationship Id="rId9" Type="http://schemas.openxmlformats.org/officeDocument/2006/relationships/image" Target="../media/image5.png"/><Relationship Id="rId5" Type="http://schemas.openxmlformats.org/officeDocument/2006/relationships/image" Target="../media/image8.jpg"/><Relationship Id="rId6" Type="http://schemas.openxmlformats.org/officeDocument/2006/relationships/image" Target="../media/image4.png"/><Relationship Id="rId7" Type="http://schemas.openxmlformats.org/officeDocument/2006/relationships/image" Target="../media/image7.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87" name="Shape 87"/>
        <p:cNvGrpSpPr/>
        <p:nvPr/>
      </p:nvGrpSpPr>
      <p:grpSpPr>
        <a:xfrm>
          <a:off x="0" y="0"/>
          <a:ext cx="0" cy="0"/>
          <a:chOff x="0" y="0"/>
          <a:chExt cx="0" cy="0"/>
        </a:xfrm>
      </p:grpSpPr>
      <p:sp>
        <p:nvSpPr>
          <p:cNvPr id="88" name="Google Shape;88;p1"/>
          <p:cNvSpPr txBox="1"/>
          <p:nvPr>
            <p:ph idx="4294967295" type="title"/>
          </p:nvPr>
        </p:nvSpPr>
        <p:spPr>
          <a:xfrm>
            <a:off x="2020115" y="1157838"/>
            <a:ext cx="6794500" cy="14493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48135"/>
              </a:buClr>
              <a:buSzPts val="8000"/>
              <a:buFont typeface="Calibri"/>
              <a:buNone/>
            </a:pPr>
            <a:r>
              <a:rPr b="1" lang="en-GB" sz="8000">
                <a:solidFill>
                  <a:srgbClr val="548135"/>
                </a:solidFill>
              </a:rPr>
              <a:t>        </a:t>
            </a:r>
            <a:r>
              <a:rPr b="1" lang="en-GB" sz="8000" u="sng">
                <a:solidFill>
                  <a:srgbClr val="2F5496"/>
                </a:solidFill>
              </a:rPr>
              <a:t>Case Study</a:t>
            </a:r>
            <a:endParaRPr b="1" sz="8000" u="sng">
              <a:solidFill>
                <a:srgbClr val="2F5496"/>
              </a:solidFill>
            </a:endParaRPr>
          </a:p>
        </p:txBody>
      </p:sp>
      <p:sp>
        <p:nvSpPr>
          <p:cNvPr id="89" name="Google Shape;89;p1"/>
          <p:cNvSpPr txBox="1"/>
          <p:nvPr>
            <p:ph idx="4294967295" type="body"/>
          </p:nvPr>
        </p:nvSpPr>
        <p:spPr>
          <a:xfrm>
            <a:off x="532345" y="4156208"/>
            <a:ext cx="11291977" cy="1361057"/>
          </a:xfrm>
          <a:prstGeom prst="rect">
            <a:avLst/>
          </a:prstGeom>
          <a:noFill/>
          <a:ln>
            <a:noFill/>
          </a:ln>
        </p:spPr>
        <p:txBody>
          <a:bodyPr anchorCtr="0" anchor="ctr" bIns="45700" lIns="91425" spcFirstLastPara="1" rIns="91425" wrap="square" tIns="45700">
            <a:normAutofit/>
          </a:bodyPr>
          <a:lstStyle/>
          <a:p>
            <a:pPr indent="-558800" lvl="3" marL="1600200" rtl="0" algn="l">
              <a:lnSpc>
                <a:spcPct val="90000"/>
              </a:lnSpc>
              <a:spcBef>
                <a:spcPts val="0"/>
              </a:spcBef>
              <a:spcAft>
                <a:spcPts val="0"/>
              </a:spcAft>
              <a:buClr>
                <a:srgbClr val="2F5496"/>
              </a:buClr>
              <a:buSzPts val="8800"/>
              <a:buChar char="•"/>
            </a:pPr>
            <a:r>
              <a:rPr b="1" lang="en-GB" sz="8800" u="sng">
                <a:solidFill>
                  <a:srgbClr val="2F5496"/>
                </a:solidFill>
              </a:rPr>
              <a:t>Pandit Ji Oncall</a:t>
            </a:r>
            <a:endParaRPr sz="8800" u="sng">
              <a:solidFill>
                <a:srgbClr val="2F5496"/>
              </a:solidFill>
            </a:endParaRPr>
          </a:p>
        </p:txBody>
      </p:sp>
      <p:pic>
        <p:nvPicPr>
          <p:cNvPr id="90" name="Google Shape;90;p1"/>
          <p:cNvPicPr preferRelativeResize="0"/>
          <p:nvPr/>
        </p:nvPicPr>
        <p:blipFill rotWithShape="1">
          <a:blip r:embed="rId3">
            <a:alphaModFix/>
          </a:blip>
          <a:srcRect b="0" l="0" r="0" t="0"/>
          <a:stretch/>
        </p:blipFill>
        <p:spPr>
          <a:xfrm>
            <a:off x="4054416" y="2706091"/>
            <a:ext cx="3847381" cy="1046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0"/>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
        <p:nvSpPr>
          <p:cNvPr id="181" name="Google Shape;181;p10"/>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400" u="sng">
                <a:solidFill>
                  <a:schemeClr val="lt1"/>
                </a:solidFill>
                <a:latin typeface="Calibri"/>
                <a:ea typeface="Calibri"/>
                <a:cs typeface="Calibri"/>
                <a:sym typeface="Calibri"/>
              </a:rPr>
              <a:t>The Result</a:t>
            </a:r>
            <a:endParaRPr/>
          </a:p>
          <a:p>
            <a:pPr indent="0" lvl="0" marL="0" marR="0" rtl="0" algn="l">
              <a:spcBef>
                <a:spcPts val="0"/>
              </a:spcBef>
              <a:spcAft>
                <a:spcPts val="0"/>
              </a:spcAft>
              <a:buNone/>
            </a:pPr>
            <a:r>
              <a:t/>
            </a:r>
            <a:endParaRPr b="1" sz="2400" u="sng">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1. Our solution helped the client to manage their customers accounts with auditing and  </a:t>
            </a:r>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monitoring tools. As well as the Product management on few steps only.</a:t>
            </a:r>
            <a:endParaRPr sz="2000" u="sng">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2. We helped them with implementation of Automation in process like balance updates, call  </a:t>
            </a:r>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timers which reduced many manual resources costing with minimal time which improved the  </a:t>
            </a:r>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overall productivity of work force drastically.</a:t>
            </a:r>
            <a:endParaRPr sz="2000" u="sng">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3. With over all implementation of our solution under Single roof integration of Website, CRM , </a:t>
            </a:r>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Dialer  system provided them proper reports for all satisfied and unsatisfied customers which  </a:t>
            </a:r>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helps them to improve their services depending upon the reports and feedbacks from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customers. </a:t>
            </a:r>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4. Customer business has gradual increase in goal achievements from 60 % to 90 % in just few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months in key areas like revenue, customer reach, work force availability and Flexibility.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pic>
        <p:nvPicPr>
          <p:cNvPr id="182" name="Google Shape;182;p10"/>
          <p:cNvPicPr preferRelativeResize="0"/>
          <p:nvPr/>
        </p:nvPicPr>
        <p:blipFill rotWithShape="1">
          <a:blip r:embed="rId4">
            <a:alphaModFix/>
          </a:blip>
          <a:srcRect b="0" l="0" r="0" t="0"/>
          <a:stretch/>
        </p:blipFill>
        <p:spPr>
          <a:xfrm>
            <a:off x="152400" y="49155"/>
            <a:ext cx="2108200" cy="1046400"/>
          </a:xfrm>
          <a:prstGeom prst="rect">
            <a:avLst/>
          </a:prstGeom>
          <a:noFill/>
          <a:ln>
            <a:noFill/>
          </a:ln>
        </p:spPr>
      </p:pic>
      <p:sp>
        <p:nvSpPr>
          <p:cNvPr id="183" name="Google Shape;183;p10"/>
          <p:cNvSpPr txBox="1"/>
          <p:nvPr>
            <p:ph type="title"/>
          </p:nvPr>
        </p:nvSpPr>
        <p:spPr>
          <a:xfrm>
            <a:off x="2777704" y="207380"/>
            <a:ext cx="5865963" cy="70124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GB" u="sng"/>
            </a:br>
            <a:r>
              <a:rPr b="1" lang="en-GB" u="sng"/>
              <a:t>Pandit Ji On Call Case Study</a:t>
            </a:r>
            <a:br>
              <a:rPr lang="en-GB"/>
            </a:b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1"/>
          <p:cNvPicPr preferRelativeResize="0"/>
          <p:nvPr/>
        </p:nvPicPr>
        <p:blipFill rotWithShape="1">
          <a:blip r:embed="rId3">
            <a:alphaModFix/>
          </a:blip>
          <a:srcRect b="0" l="0" r="0" t="0"/>
          <a:stretch/>
        </p:blipFill>
        <p:spPr>
          <a:xfrm>
            <a:off x="10412082" y="207381"/>
            <a:ext cx="1518249" cy="767624"/>
          </a:xfrm>
          <a:prstGeom prst="rect">
            <a:avLst/>
          </a:prstGeom>
          <a:noFill/>
          <a:ln>
            <a:noFill/>
          </a:ln>
        </p:spPr>
      </p:pic>
      <p:pic>
        <p:nvPicPr>
          <p:cNvPr id="189" name="Google Shape;189;p11"/>
          <p:cNvPicPr preferRelativeResize="0"/>
          <p:nvPr/>
        </p:nvPicPr>
        <p:blipFill rotWithShape="1">
          <a:blip r:embed="rId4">
            <a:alphaModFix/>
          </a:blip>
          <a:srcRect b="0" l="0" r="0" t="0"/>
          <a:stretch/>
        </p:blipFill>
        <p:spPr>
          <a:xfrm>
            <a:off x="152400" y="49155"/>
            <a:ext cx="2108200" cy="1046400"/>
          </a:xfrm>
          <a:prstGeom prst="rect">
            <a:avLst/>
          </a:prstGeom>
          <a:noFill/>
          <a:ln>
            <a:noFill/>
          </a:ln>
        </p:spPr>
      </p:pic>
      <p:sp>
        <p:nvSpPr>
          <p:cNvPr id="190" name="Google Shape;190;p11"/>
          <p:cNvSpPr txBox="1"/>
          <p:nvPr>
            <p:ph type="title"/>
          </p:nvPr>
        </p:nvSpPr>
        <p:spPr>
          <a:xfrm>
            <a:off x="2777704" y="207380"/>
            <a:ext cx="5865963" cy="70124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GB" u="sng"/>
            </a:br>
            <a:r>
              <a:rPr b="1" lang="en-GB" u="sng"/>
              <a:t>Pandit Ji On Call Case Study</a:t>
            </a:r>
            <a:br>
              <a:rPr lang="en-GB"/>
            </a:br>
            <a:endParaRPr/>
          </a:p>
        </p:txBody>
      </p:sp>
      <p:sp>
        <p:nvSpPr>
          <p:cNvPr id="191" name="Google Shape;191;p11"/>
          <p:cNvSpPr txBox="1"/>
          <p:nvPr/>
        </p:nvSpPr>
        <p:spPr>
          <a:xfrm>
            <a:off x="3040302" y="157762"/>
            <a:ext cx="5885852" cy="239908"/>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90000"/>
              </a:lnSpc>
              <a:spcBef>
                <a:spcPts val="0"/>
              </a:spcBef>
              <a:spcAft>
                <a:spcPts val="0"/>
              </a:spcAft>
              <a:buClr>
                <a:schemeClr val="dk1"/>
              </a:buClr>
              <a:buSzPct val="100000"/>
              <a:buFont typeface="Calibri"/>
              <a:buNone/>
            </a:pPr>
            <a:br>
              <a:rPr b="1" lang="en-GB" sz="4400" u="sng">
                <a:solidFill>
                  <a:schemeClr val="dk1"/>
                </a:solidFill>
                <a:latin typeface="Calibri"/>
                <a:ea typeface="Calibri"/>
                <a:cs typeface="Calibri"/>
                <a:sym typeface="Calibri"/>
              </a:rPr>
            </a:br>
            <a:r>
              <a:rPr b="1" lang="en-GB" sz="4400" u="sng">
                <a:solidFill>
                  <a:schemeClr val="dk1"/>
                </a:solidFill>
                <a:latin typeface="Calibri"/>
                <a:ea typeface="Calibri"/>
                <a:cs typeface="Calibri"/>
                <a:sym typeface="Calibri"/>
              </a:rPr>
              <a:t>Pandit Ji On Call Case Study</a:t>
            </a:r>
            <a:br>
              <a:rPr lang="en-GB" sz="4400">
                <a:solidFill>
                  <a:schemeClr val="dk1"/>
                </a:solidFill>
                <a:latin typeface="Calibri"/>
                <a:ea typeface="Calibri"/>
                <a:cs typeface="Calibri"/>
                <a:sym typeface="Calibri"/>
              </a:rPr>
            </a:br>
            <a:endParaRPr sz="4400">
              <a:solidFill>
                <a:schemeClr val="dk1"/>
              </a:solidFill>
              <a:latin typeface="Calibri"/>
              <a:ea typeface="Calibri"/>
              <a:cs typeface="Calibri"/>
              <a:sym typeface="Calibri"/>
            </a:endParaRPr>
          </a:p>
        </p:txBody>
      </p:sp>
      <p:sp>
        <p:nvSpPr>
          <p:cNvPr id="192" name="Google Shape;192;p11"/>
          <p:cNvSpPr txBox="1"/>
          <p:nvPr/>
        </p:nvSpPr>
        <p:spPr>
          <a:xfrm>
            <a:off x="7936557" y="4746865"/>
            <a:ext cx="914400"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a:solidFill>
                  <a:srgbClr val="8DA9DB"/>
                </a:solidFill>
                <a:latin typeface="Calibri"/>
                <a:ea typeface="Calibri"/>
                <a:cs typeface="Calibri"/>
                <a:sym typeface="Calibri"/>
              </a:rPr>
              <a:t>Switch</a:t>
            </a:r>
            <a:endParaRPr/>
          </a:p>
          <a:p>
            <a:pPr indent="0" lvl="0" marL="0" marR="0" rtl="0" algn="l">
              <a:spcBef>
                <a:spcPts val="0"/>
              </a:spcBef>
              <a:spcAft>
                <a:spcPts val="0"/>
              </a:spcAft>
              <a:buNone/>
            </a:pPr>
            <a:r>
              <a:rPr b="1" i="1" lang="en-GB" sz="1200">
                <a:solidFill>
                  <a:srgbClr val="8DA9DB"/>
                </a:solidFill>
                <a:latin typeface="Calibri"/>
                <a:ea typeface="Calibri"/>
                <a:cs typeface="Calibri"/>
                <a:sym typeface="Calibri"/>
              </a:rPr>
              <a:t>Or Hub</a:t>
            </a:r>
            <a:endParaRPr/>
          </a:p>
        </p:txBody>
      </p:sp>
      <p:sp>
        <p:nvSpPr>
          <p:cNvPr id="193" name="Google Shape;193;p11"/>
          <p:cNvSpPr txBox="1"/>
          <p:nvPr/>
        </p:nvSpPr>
        <p:spPr>
          <a:xfrm>
            <a:off x="10149529" y="2928937"/>
            <a:ext cx="842963"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a:solidFill>
                  <a:srgbClr val="8DA9DB"/>
                </a:solidFill>
                <a:latin typeface="Calibri"/>
                <a:ea typeface="Calibri"/>
                <a:cs typeface="Calibri"/>
                <a:sym typeface="Calibri"/>
              </a:rPr>
              <a:t>IP Phone</a:t>
            </a:r>
            <a:endParaRPr/>
          </a:p>
        </p:txBody>
      </p:sp>
      <p:sp>
        <p:nvSpPr>
          <p:cNvPr id="194" name="Google Shape;194;p11"/>
          <p:cNvSpPr txBox="1"/>
          <p:nvPr/>
        </p:nvSpPr>
        <p:spPr>
          <a:xfrm>
            <a:off x="11156511" y="2913939"/>
            <a:ext cx="998538"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a:solidFill>
                  <a:srgbClr val="8DA9DB"/>
                </a:solidFill>
                <a:latin typeface="Calibri"/>
                <a:ea typeface="Calibri"/>
                <a:cs typeface="Calibri"/>
                <a:sym typeface="Calibri"/>
              </a:rPr>
              <a:t>Soft Phone</a:t>
            </a:r>
            <a:endParaRPr/>
          </a:p>
        </p:txBody>
      </p:sp>
      <p:pic>
        <p:nvPicPr>
          <p:cNvPr id="195" name="Google Shape;195;p11"/>
          <p:cNvPicPr preferRelativeResize="0"/>
          <p:nvPr/>
        </p:nvPicPr>
        <p:blipFill rotWithShape="1">
          <a:blip r:embed="rId5">
            <a:alphaModFix/>
          </a:blip>
          <a:srcRect b="0" l="0" r="0" t="0"/>
          <a:stretch/>
        </p:blipFill>
        <p:spPr>
          <a:xfrm>
            <a:off x="950992" y="3067050"/>
            <a:ext cx="969881" cy="1248953"/>
          </a:xfrm>
          <a:prstGeom prst="rect">
            <a:avLst/>
          </a:prstGeom>
          <a:noFill/>
          <a:ln>
            <a:noFill/>
          </a:ln>
        </p:spPr>
      </p:pic>
      <p:pic>
        <p:nvPicPr>
          <p:cNvPr id="196" name="Google Shape;196;p11"/>
          <p:cNvPicPr preferRelativeResize="0"/>
          <p:nvPr/>
        </p:nvPicPr>
        <p:blipFill rotWithShape="1">
          <a:blip r:embed="rId6">
            <a:alphaModFix/>
          </a:blip>
          <a:srcRect b="0" l="0" r="0" t="0"/>
          <a:stretch/>
        </p:blipFill>
        <p:spPr>
          <a:xfrm>
            <a:off x="2169178" y="4486563"/>
            <a:ext cx="1219200" cy="1282700"/>
          </a:xfrm>
          <a:prstGeom prst="rect">
            <a:avLst/>
          </a:prstGeom>
          <a:noFill/>
          <a:ln>
            <a:noFill/>
          </a:ln>
        </p:spPr>
      </p:pic>
      <p:sp>
        <p:nvSpPr>
          <p:cNvPr id="197" name="Google Shape;197;p11"/>
          <p:cNvSpPr txBox="1"/>
          <p:nvPr/>
        </p:nvSpPr>
        <p:spPr>
          <a:xfrm>
            <a:off x="1371600" y="4648200"/>
            <a:ext cx="8382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200">
                <a:solidFill>
                  <a:srgbClr val="8DA9DB"/>
                </a:solidFill>
                <a:latin typeface="Calibri"/>
                <a:ea typeface="Calibri"/>
                <a:cs typeface="Calibri"/>
                <a:sym typeface="Calibri"/>
              </a:rPr>
              <a:t>PRI Card into PCI Slot</a:t>
            </a:r>
            <a:endParaRPr/>
          </a:p>
        </p:txBody>
      </p:sp>
      <p:pic>
        <p:nvPicPr>
          <p:cNvPr id="198" name="Google Shape;198;p11"/>
          <p:cNvPicPr preferRelativeResize="0"/>
          <p:nvPr/>
        </p:nvPicPr>
        <p:blipFill rotWithShape="1">
          <a:blip r:embed="rId7">
            <a:alphaModFix/>
          </a:blip>
          <a:srcRect b="0" l="0" r="0" t="0"/>
          <a:stretch/>
        </p:blipFill>
        <p:spPr>
          <a:xfrm>
            <a:off x="7004575" y="2705851"/>
            <a:ext cx="1235075" cy="808038"/>
          </a:xfrm>
          <a:prstGeom prst="rect">
            <a:avLst/>
          </a:prstGeom>
          <a:noFill/>
          <a:ln>
            <a:noFill/>
          </a:ln>
        </p:spPr>
      </p:pic>
      <p:sp>
        <p:nvSpPr>
          <p:cNvPr id="199" name="Google Shape;199;p11"/>
          <p:cNvSpPr txBox="1"/>
          <p:nvPr/>
        </p:nvSpPr>
        <p:spPr>
          <a:xfrm>
            <a:off x="6986412" y="2286137"/>
            <a:ext cx="13716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200">
                <a:solidFill>
                  <a:srgbClr val="8DA9DB"/>
                </a:solidFill>
                <a:latin typeface="Calibri"/>
                <a:ea typeface="Calibri"/>
                <a:cs typeface="Calibri"/>
                <a:sym typeface="Calibri"/>
              </a:rPr>
              <a:t>WAN Modem / Router ( Optional )</a:t>
            </a:r>
            <a:endParaRPr/>
          </a:p>
        </p:txBody>
      </p:sp>
      <p:pic>
        <p:nvPicPr>
          <p:cNvPr id="200" name="Google Shape;200;p11"/>
          <p:cNvPicPr preferRelativeResize="0"/>
          <p:nvPr/>
        </p:nvPicPr>
        <p:blipFill rotWithShape="1">
          <a:blip r:embed="rId8">
            <a:alphaModFix/>
          </a:blip>
          <a:srcRect b="0" l="0" r="0" t="0"/>
          <a:stretch/>
        </p:blipFill>
        <p:spPr>
          <a:xfrm>
            <a:off x="7073797" y="3602859"/>
            <a:ext cx="1066800" cy="1711325"/>
          </a:xfrm>
          <a:prstGeom prst="rect">
            <a:avLst/>
          </a:prstGeom>
          <a:noFill/>
          <a:ln>
            <a:noFill/>
          </a:ln>
        </p:spPr>
      </p:pic>
      <p:pic>
        <p:nvPicPr>
          <p:cNvPr id="201" name="Google Shape;201;p11"/>
          <p:cNvPicPr preferRelativeResize="0"/>
          <p:nvPr/>
        </p:nvPicPr>
        <p:blipFill rotWithShape="1">
          <a:blip r:embed="rId9">
            <a:alphaModFix/>
          </a:blip>
          <a:srcRect b="0" l="0" r="0" t="0"/>
          <a:stretch/>
        </p:blipFill>
        <p:spPr>
          <a:xfrm>
            <a:off x="6590752" y="5720339"/>
            <a:ext cx="1736725" cy="533400"/>
          </a:xfrm>
          <a:prstGeom prst="rect">
            <a:avLst/>
          </a:prstGeom>
          <a:noFill/>
          <a:ln>
            <a:noFill/>
          </a:ln>
        </p:spPr>
      </p:pic>
      <p:sp>
        <p:nvSpPr>
          <p:cNvPr id="202" name="Google Shape;202;p11"/>
          <p:cNvSpPr txBox="1"/>
          <p:nvPr/>
        </p:nvSpPr>
        <p:spPr>
          <a:xfrm rot="-3325971">
            <a:off x="8651390" y="5218707"/>
            <a:ext cx="746125"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a:solidFill>
                  <a:srgbClr val="8DA9DB"/>
                </a:solidFill>
                <a:latin typeface="Calibri"/>
                <a:ea typeface="Calibri"/>
                <a:cs typeface="Calibri"/>
                <a:sym typeface="Calibri"/>
              </a:rPr>
              <a:t>CAT 5/6</a:t>
            </a:r>
            <a:endParaRPr/>
          </a:p>
        </p:txBody>
      </p:sp>
      <p:cxnSp>
        <p:nvCxnSpPr>
          <p:cNvPr id="203" name="Google Shape;203;p11"/>
          <p:cNvCxnSpPr/>
          <p:nvPr/>
        </p:nvCxnSpPr>
        <p:spPr>
          <a:xfrm flipH="1" rot="10800000">
            <a:off x="8358012" y="5257110"/>
            <a:ext cx="1643700" cy="697800"/>
          </a:xfrm>
          <a:prstGeom prst="curvedConnector3">
            <a:avLst>
              <a:gd fmla="val 49996" name="adj1"/>
            </a:avLst>
          </a:prstGeom>
          <a:noFill/>
          <a:ln cap="flat" cmpd="sng" w="9525">
            <a:solidFill>
              <a:srgbClr val="C00000"/>
            </a:solidFill>
            <a:prstDash val="solid"/>
            <a:miter lim="800000"/>
            <a:headEnd len="sm" w="sm" type="none"/>
            <a:tailEnd len="med" w="med" type="stealth"/>
          </a:ln>
        </p:spPr>
      </p:cxnSp>
      <p:pic>
        <p:nvPicPr>
          <p:cNvPr id="204" name="Google Shape;204;p11"/>
          <p:cNvPicPr preferRelativeResize="0"/>
          <p:nvPr/>
        </p:nvPicPr>
        <p:blipFill rotWithShape="1">
          <a:blip r:embed="rId10">
            <a:alphaModFix/>
          </a:blip>
          <a:srcRect b="0" l="0" r="0" t="0"/>
          <a:stretch/>
        </p:blipFill>
        <p:spPr>
          <a:xfrm>
            <a:off x="11240975" y="3217937"/>
            <a:ext cx="742950" cy="742950"/>
          </a:xfrm>
          <a:prstGeom prst="rect">
            <a:avLst/>
          </a:prstGeom>
          <a:noFill/>
          <a:ln>
            <a:noFill/>
          </a:ln>
        </p:spPr>
      </p:pic>
      <p:pic>
        <p:nvPicPr>
          <p:cNvPr id="205" name="Google Shape;205;p11"/>
          <p:cNvPicPr preferRelativeResize="0"/>
          <p:nvPr/>
        </p:nvPicPr>
        <p:blipFill rotWithShape="1">
          <a:blip r:embed="rId11">
            <a:alphaModFix/>
          </a:blip>
          <a:srcRect b="0" l="0" r="0" t="0"/>
          <a:stretch/>
        </p:blipFill>
        <p:spPr>
          <a:xfrm>
            <a:off x="10284496" y="3216093"/>
            <a:ext cx="625475" cy="625475"/>
          </a:xfrm>
          <a:prstGeom prst="rect">
            <a:avLst/>
          </a:prstGeom>
          <a:noFill/>
          <a:ln>
            <a:noFill/>
          </a:ln>
        </p:spPr>
      </p:pic>
      <p:cxnSp>
        <p:nvCxnSpPr>
          <p:cNvPr id="206" name="Google Shape;206;p11"/>
          <p:cNvCxnSpPr/>
          <p:nvPr/>
        </p:nvCxnSpPr>
        <p:spPr>
          <a:xfrm flipH="1" rot="-5400000">
            <a:off x="11385297" y="4428530"/>
            <a:ext cx="576900" cy="1800"/>
          </a:xfrm>
          <a:prstGeom prst="curvedConnector3">
            <a:avLst>
              <a:gd fmla="val 49993" name="adj1"/>
            </a:avLst>
          </a:prstGeom>
          <a:noFill/>
          <a:ln cap="flat" cmpd="sng" w="9525">
            <a:solidFill>
              <a:srgbClr val="C00000"/>
            </a:solidFill>
            <a:prstDash val="solid"/>
            <a:miter lim="800000"/>
            <a:headEnd len="med" w="med" type="stealth"/>
            <a:tailEnd len="med" w="med" type="stealth"/>
          </a:ln>
        </p:spPr>
      </p:cxnSp>
      <p:cxnSp>
        <p:nvCxnSpPr>
          <p:cNvPr id="207" name="Google Shape;207;p11"/>
          <p:cNvCxnSpPr/>
          <p:nvPr/>
        </p:nvCxnSpPr>
        <p:spPr>
          <a:xfrm rot="5400000">
            <a:off x="10379866" y="4150386"/>
            <a:ext cx="471000" cy="900"/>
          </a:xfrm>
          <a:prstGeom prst="curvedConnector3">
            <a:avLst>
              <a:gd fmla="val 50007" name="adj1"/>
            </a:avLst>
          </a:prstGeom>
          <a:noFill/>
          <a:ln cap="flat" cmpd="sng" w="9525">
            <a:solidFill>
              <a:srgbClr val="C00000"/>
            </a:solidFill>
            <a:prstDash val="solid"/>
            <a:miter lim="800000"/>
            <a:headEnd len="med" w="med" type="stealth"/>
            <a:tailEnd len="med" w="med" type="stealth"/>
          </a:ln>
        </p:spPr>
      </p:cxnSp>
      <p:pic>
        <p:nvPicPr>
          <p:cNvPr id="208" name="Google Shape;208;p11"/>
          <p:cNvPicPr preferRelativeResize="0"/>
          <p:nvPr/>
        </p:nvPicPr>
        <p:blipFill rotWithShape="1">
          <a:blip r:embed="rId12">
            <a:alphaModFix/>
          </a:blip>
          <a:srcRect b="0" l="0" r="0" t="0"/>
          <a:stretch/>
        </p:blipFill>
        <p:spPr>
          <a:xfrm>
            <a:off x="10309183" y="4808211"/>
            <a:ext cx="1690688" cy="1711325"/>
          </a:xfrm>
          <a:prstGeom prst="rect">
            <a:avLst/>
          </a:prstGeom>
          <a:noFill/>
          <a:ln>
            <a:noFill/>
          </a:ln>
        </p:spPr>
      </p:pic>
      <p:pic>
        <p:nvPicPr>
          <p:cNvPr id="209" name="Google Shape;209;p11"/>
          <p:cNvPicPr preferRelativeResize="0"/>
          <p:nvPr/>
        </p:nvPicPr>
        <p:blipFill rotWithShape="1">
          <a:blip r:embed="rId13">
            <a:alphaModFix/>
          </a:blip>
          <a:srcRect b="0" l="0" r="0" t="0"/>
          <a:stretch/>
        </p:blipFill>
        <p:spPr>
          <a:xfrm>
            <a:off x="1514476" y="1492173"/>
            <a:ext cx="2163763" cy="1520521"/>
          </a:xfrm>
          <a:prstGeom prst="rect">
            <a:avLst/>
          </a:prstGeom>
          <a:noFill/>
          <a:ln>
            <a:noFill/>
          </a:ln>
        </p:spPr>
      </p:pic>
      <p:sp>
        <p:nvSpPr>
          <p:cNvPr id="210" name="Google Shape;210;p11"/>
          <p:cNvSpPr txBox="1"/>
          <p:nvPr/>
        </p:nvSpPr>
        <p:spPr>
          <a:xfrm>
            <a:off x="1919648" y="1518900"/>
            <a:ext cx="1462087"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200"/>
              <a:buFont typeface="Noto Sans Symbols"/>
              <a:buNone/>
            </a:pPr>
            <a:r>
              <a:rPr b="1" i="1" lang="en-GB" sz="2200">
                <a:solidFill>
                  <a:schemeClr val="dk1"/>
                </a:solidFill>
                <a:latin typeface="Calibri"/>
                <a:ea typeface="Calibri"/>
                <a:cs typeface="Calibri"/>
                <a:sym typeface="Calibri"/>
              </a:rPr>
              <a:t>To PSTN Network / From PRI  </a:t>
            </a:r>
            <a:endParaRPr b="1" i="1" sz="2200">
              <a:solidFill>
                <a:schemeClr val="dk1"/>
              </a:solidFill>
              <a:latin typeface="Calibri"/>
              <a:ea typeface="Calibri"/>
              <a:cs typeface="Calibri"/>
              <a:sym typeface="Calibri"/>
            </a:endParaRPr>
          </a:p>
        </p:txBody>
      </p:sp>
      <p:cxnSp>
        <p:nvCxnSpPr>
          <p:cNvPr id="211" name="Google Shape;211;p11"/>
          <p:cNvCxnSpPr/>
          <p:nvPr/>
        </p:nvCxnSpPr>
        <p:spPr>
          <a:xfrm flipH="1" rot="-5400000">
            <a:off x="1729480" y="3578044"/>
            <a:ext cx="1808100" cy="677400"/>
          </a:xfrm>
          <a:prstGeom prst="curvedConnector3">
            <a:avLst>
              <a:gd fmla="val 50001" name="adj1"/>
            </a:avLst>
          </a:prstGeom>
          <a:noFill/>
          <a:ln cap="flat" cmpd="sng" w="9525">
            <a:solidFill>
              <a:srgbClr val="C00000"/>
            </a:solidFill>
            <a:prstDash val="solid"/>
            <a:miter lim="800000"/>
            <a:headEnd len="med" w="med" type="stealth"/>
            <a:tailEnd len="med" w="med" type="stealth"/>
          </a:ln>
        </p:spPr>
      </p:cxnSp>
      <p:cxnSp>
        <p:nvCxnSpPr>
          <p:cNvPr id="212" name="Google Shape;212;p11"/>
          <p:cNvCxnSpPr/>
          <p:nvPr/>
        </p:nvCxnSpPr>
        <p:spPr>
          <a:xfrm>
            <a:off x="1981200" y="3733800"/>
            <a:ext cx="4616400" cy="2531100"/>
          </a:xfrm>
          <a:prstGeom prst="curvedConnector3">
            <a:avLst>
              <a:gd fmla="val 49998" name="adj1"/>
            </a:avLst>
          </a:prstGeom>
          <a:noFill/>
          <a:ln cap="flat" cmpd="sng" w="9525">
            <a:solidFill>
              <a:srgbClr val="C00000"/>
            </a:solidFill>
            <a:prstDash val="solid"/>
            <a:miter lim="800000"/>
            <a:headEnd len="med" w="med" type="stealth"/>
            <a:tailEnd len="med" w="med" type="stealth"/>
          </a:ln>
        </p:spPr>
      </p:cxnSp>
      <p:cxnSp>
        <p:nvCxnSpPr>
          <p:cNvPr id="213" name="Google Shape;213;p11"/>
          <p:cNvCxnSpPr/>
          <p:nvPr/>
        </p:nvCxnSpPr>
        <p:spPr>
          <a:xfrm flipH="1" rot="-5400000">
            <a:off x="5047707" y="3755221"/>
            <a:ext cx="3095100" cy="835200"/>
          </a:xfrm>
          <a:prstGeom prst="bentConnector3">
            <a:avLst>
              <a:gd fmla="val 49999" name="adj1"/>
            </a:avLst>
          </a:prstGeom>
          <a:noFill/>
          <a:ln cap="flat" cmpd="sng" w="9525">
            <a:solidFill>
              <a:srgbClr val="C00000"/>
            </a:solidFill>
            <a:prstDash val="solid"/>
            <a:miter lim="800000"/>
            <a:headEnd len="med" w="med" type="stealth"/>
            <a:tailEnd len="med" w="med" type="stealth"/>
          </a:ln>
        </p:spPr>
      </p:cxnSp>
      <p:cxnSp>
        <p:nvCxnSpPr>
          <p:cNvPr id="214" name="Google Shape;214;p11"/>
          <p:cNvCxnSpPr/>
          <p:nvPr/>
        </p:nvCxnSpPr>
        <p:spPr>
          <a:xfrm rot="5400000">
            <a:off x="7127125" y="4583679"/>
            <a:ext cx="1814400" cy="265200"/>
          </a:xfrm>
          <a:prstGeom prst="bentConnector3">
            <a:avLst>
              <a:gd fmla="val 50003" name="adj1"/>
            </a:avLst>
          </a:prstGeom>
          <a:noFill/>
          <a:ln cap="flat" cmpd="sng" w="9525">
            <a:solidFill>
              <a:srgbClr val="C00000"/>
            </a:solidFill>
            <a:prstDash val="solid"/>
            <a:miter lim="800000"/>
            <a:headEnd len="med" w="med" type="stealth"/>
            <a:tailEnd len="med" w="med" type="stealth"/>
          </a:ln>
        </p:spPr>
      </p:cxnSp>
      <p:sp>
        <p:nvSpPr>
          <p:cNvPr id="215" name="Google Shape;215;p11"/>
          <p:cNvSpPr txBox="1"/>
          <p:nvPr/>
        </p:nvSpPr>
        <p:spPr>
          <a:xfrm>
            <a:off x="10505280" y="4476441"/>
            <a:ext cx="877888" cy="276225"/>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a:solidFill>
                  <a:srgbClr val="8DA9DB"/>
                </a:solidFill>
                <a:latin typeface="Calibri"/>
                <a:ea typeface="Calibri"/>
                <a:cs typeface="Calibri"/>
                <a:sym typeface="Calibri"/>
              </a:rPr>
              <a:t>Agent PC</a:t>
            </a:r>
            <a:endParaRPr/>
          </a:p>
        </p:txBody>
      </p:sp>
      <p:cxnSp>
        <p:nvCxnSpPr>
          <p:cNvPr id="216" name="Google Shape;216;p11"/>
          <p:cNvCxnSpPr/>
          <p:nvPr/>
        </p:nvCxnSpPr>
        <p:spPr>
          <a:xfrm flipH="1" rot="-5400000">
            <a:off x="1886700" y="4056900"/>
            <a:ext cx="465000" cy="428400"/>
          </a:xfrm>
          <a:prstGeom prst="bentConnector3">
            <a:avLst>
              <a:gd fmla="val 50015" name="adj1"/>
            </a:avLst>
          </a:prstGeom>
          <a:noFill/>
          <a:ln cap="flat" cmpd="sng" w="9525">
            <a:solidFill>
              <a:srgbClr val="C00000"/>
            </a:solidFill>
            <a:prstDash val="solid"/>
            <a:miter lim="800000"/>
            <a:headEnd len="med" w="med" type="stealth"/>
            <a:tailEnd len="med" w="med" type="stealth"/>
          </a:ln>
        </p:spPr>
      </p:cxnSp>
      <p:sp>
        <p:nvSpPr>
          <p:cNvPr id="217" name="Google Shape;217;p11"/>
          <p:cNvSpPr txBox="1"/>
          <p:nvPr/>
        </p:nvSpPr>
        <p:spPr>
          <a:xfrm>
            <a:off x="10859137" y="3924435"/>
            <a:ext cx="13716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200">
                <a:solidFill>
                  <a:srgbClr val="8DA9DB"/>
                </a:solidFill>
                <a:latin typeface="Calibri"/>
                <a:ea typeface="Calibri"/>
                <a:cs typeface="Calibri"/>
                <a:sym typeface="Calibri"/>
              </a:rPr>
              <a:t>USB Headphones </a:t>
            </a:r>
            <a:endParaRPr/>
          </a:p>
        </p:txBody>
      </p:sp>
      <p:pic>
        <p:nvPicPr>
          <p:cNvPr id="218" name="Google Shape;218;p11"/>
          <p:cNvPicPr preferRelativeResize="0"/>
          <p:nvPr/>
        </p:nvPicPr>
        <p:blipFill rotWithShape="1">
          <a:blip r:embed="rId14">
            <a:alphaModFix/>
          </a:blip>
          <a:srcRect b="0" l="0" r="0" t="0"/>
          <a:stretch/>
        </p:blipFill>
        <p:spPr>
          <a:xfrm>
            <a:off x="4906393" y="1256324"/>
            <a:ext cx="2008438" cy="1411282"/>
          </a:xfrm>
          <a:prstGeom prst="rect">
            <a:avLst/>
          </a:prstGeom>
          <a:noFill/>
          <a:ln>
            <a:noFill/>
          </a:ln>
        </p:spPr>
      </p:pic>
      <p:sp>
        <p:nvSpPr>
          <p:cNvPr id="219" name="Google Shape;219;p11"/>
          <p:cNvSpPr txBox="1"/>
          <p:nvPr/>
        </p:nvSpPr>
        <p:spPr>
          <a:xfrm>
            <a:off x="4897862" y="1559321"/>
            <a:ext cx="20574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Noto Sans Symbols"/>
              <a:buNone/>
            </a:pPr>
            <a:r>
              <a:rPr b="1" i="1" lang="en-GB" sz="1600">
                <a:solidFill>
                  <a:schemeClr val="dk1"/>
                </a:solidFill>
                <a:latin typeface="Calibri"/>
                <a:ea typeface="Calibri"/>
                <a:cs typeface="Calibri"/>
                <a:sym typeface="Calibri"/>
              </a:rPr>
              <a:t>Website Hosted On Cloud /Internet only for Support Access</a:t>
            </a:r>
            <a:endParaRPr/>
          </a:p>
        </p:txBody>
      </p:sp>
      <p:pic>
        <p:nvPicPr>
          <p:cNvPr id="220" name="Google Shape;220;p11"/>
          <p:cNvPicPr preferRelativeResize="0"/>
          <p:nvPr/>
        </p:nvPicPr>
        <p:blipFill rotWithShape="1">
          <a:blip r:embed="rId15">
            <a:alphaModFix/>
          </a:blip>
          <a:srcRect b="0" l="0" r="0" t="0"/>
          <a:stretch/>
        </p:blipFill>
        <p:spPr>
          <a:xfrm>
            <a:off x="4369242" y="3294080"/>
            <a:ext cx="1295400" cy="1311275"/>
          </a:xfrm>
          <a:prstGeom prst="rect">
            <a:avLst/>
          </a:prstGeom>
          <a:noFill/>
          <a:ln>
            <a:noFill/>
          </a:ln>
        </p:spPr>
      </p:pic>
      <p:sp>
        <p:nvSpPr>
          <p:cNvPr id="221" name="Google Shape;221;p11"/>
          <p:cNvSpPr txBox="1"/>
          <p:nvPr/>
        </p:nvSpPr>
        <p:spPr>
          <a:xfrm>
            <a:off x="4143074" y="2872853"/>
            <a:ext cx="17526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200">
                <a:solidFill>
                  <a:srgbClr val="8DA9DB"/>
                </a:solidFill>
                <a:latin typeface="Calibri"/>
                <a:ea typeface="Calibri"/>
                <a:cs typeface="Calibri"/>
                <a:sym typeface="Calibri"/>
              </a:rPr>
              <a:t>Admin / Quality / Supervisor / TL PC’s</a:t>
            </a:r>
            <a:endParaRPr/>
          </a:p>
        </p:txBody>
      </p:sp>
      <p:cxnSp>
        <p:nvCxnSpPr>
          <p:cNvPr id="222" name="Google Shape;222;p11"/>
          <p:cNvCxnSpPr>
            <a:endCxn id="201" idx="1"/>
          </p:cNvCxnSpPr>
          <p:nvPr/>
        </p:nvCxnSpPr>
        <p:spPr>
          <a:xfrm flipH="1" rot="-5400000">
            <a:off x="5304502" y="4700789"/>
            <a:ext cx="1483200" cy="1089300"/>
          </a:xfrm>
          <a:prstGeom prst="bentConnector2">
            <a:avLst/>
          </a:prstGeom>
          <a:noFill/>
          <a:ln cap="flat" cmpd="sng" w="9525">
            <a:solidFill>
              <a:srgbClr val="C00000"/>
            </a:solidFill>
            <a:prstDash val="solid"/>
            <a:miter lim="800000"/>
            <a:headEnd len="med" w="med" type="stealth"/>
            <a:tailEnd len="med" w="med" type="stealth"/>
          </a:ln>
        </p:spPr>
      </p:cxnSp>
      <p:sp>
        <p:nvSpPr>
          <p:cNvPr id="223" name="Google Shape;223;p11"/>
          <p:cNvSpPr/>
          <p:nvPr/>
        </p:nvSpPr>
        <p:spPr>
          <a:xfrm>
            <a:off x="9487155" y="743771"/>
            <a:ext cx="609600" cy="5718175"/>
          </a:xfrm>
          <a:prstGeom prst="leftBrace">
            <a:avLst>
              <a:gd fmla="val 8333" name="adj1"/>
              <a:gd fmla="val 50000" name="adj2"/>
            </a:avLst>
          </a:prstGeom>
          <a:no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11"/>
          <p:cNvSpPr txBox="1"/>
          <p:nvPr/>
        </p:nvSpPr>
        <p:spPr>
          <a:xfrm>
            <a:off x="7776529" y="1860153"/>
            <a:ext cx="1676400" cy="2762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200" u="sng">
                <a:solidFill>
                  <a:srgbClr val="8DA9DB"/>
                </a:solidFill>
                <a:latin typeface="Calibri"/>
                <a:ea typeface="Calibri"/>
                <a:cs typeface="Calibri"/>
                <a:sym typeface="Calibri"/>
              </a:rPr>
              <a:t>Agent Floor </a:t>
            </a:r>
            <a:endParaRPr/>
          </a:p>
        </p:txBody>
      </p:sp>
      <p:sp>
        <p:nvSpPr>
          <p:cNvPr id="225" name="Google Shape;225;p11"/>
          <p:cNvSpPr/>
          <p:nvPr/>
        </p:nvSpPr>
        <p:spPr>
          <a:xfrm>
            <a:off x="9094437" y="1794272"/>
            <a:ext cx="533400" cy="407988"/>
          </a:xfrm>
          <a:prstGeom prst="notchedRightArrow">
            <a:avLst>
              <a:gd fmla="val 50000" name="adj1"/>
              <a:gd fmla="val 50000" name="adj2"/>
            </a:avLst>
          </a:prstGeom>
          <a:solidFill>
            <a:schemeClr val="accen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1"/>
          <p:cNvSpPr txBox="1"/>
          <p:nvPr/>
        </p:nvSpPr>
        <p:spPr>
          <a:xfrm rot="-190944">
            <a:off x="1096264" y="3379390"/>
            <a:ext cx="806450" cy="739775"/>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rgbClr val="FFFF00"/>
              </a:buClr>
              <a:buSzPts val="1400"/>
              <a:buFont typeface="Noto Sans Symbols"/>
              <a:buNone/>
            </a:pPr>
            <a:r>
              <a:rPr b="1" i="1" lang="en-GB" sz="1400">
                <a:solidFill>
                  <a:srgbClr val="FFFF00"/>
                </a:solidFill>
                <a:latin typeface="Calibri"/>
                <a:ea typeface="Calibri"/>
                <a:cs typeface="Calibri"/>
                <a:sym typeface="Calibri"/>
              </a:rPr>
              <a:t>Avyukta Dialer Server</a:t>
            </a:r>
            <a:endParaRPr/>
          </a:p>
        </p:txBody>
      </p:sp>
      <p:grpSp>
        <p:nvGrpSpPr>
          <p:cNvPr id="227" name="Google Shape;227;p11"/>
          <p:cNvGrpSpPr/>
          <p:nvPr/>
        </p:nvGrpSpPr>
        <p:grpSpPr>
          <a:xfrm>
            <a:off x="4763" y="5343524"/>
            <a:ext cx="2393950" cy="1343244"/>
            <a:chOff x="3073031" y="5427469"/>
            <a:chExt cx="2313913" cy="1511144"/>
          </a:xfrm>
        </p:grpSpPr>
        <p:sp>
          <p:nvSpPr>
            <p:cNvPr id="228" name="Google Shape;228;p11"/>
            <p:cNvSpPr/>
            <p:nvPr/>
          </p:nvSpPr>
          <p:spPr>
            <a:xfrm>
              <a:off x="3580925" y="5486405"/>
              <a:ext cx="1215265" cy="1216218"/>
            </a:xfrm>
            <a:prstGeom prst="quadArrowCallout">
              <a:avLst>
                <a:gd fmla="val 18515" name="adj1"/>
                <a:gd fmla="val 18515" name="adj2"/>
                <a:gd fmla="val 18515" name="adj3"/>
                <a:gd fmla="val 48123" name="adj4"/>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1"/>
            <p:cNvSpPr txBox="1"/>
            <p:nvPr/>
          </p:nvSpPr>
          <p:spPr>
            <a:xfrm>
              <a:off x="4395705" y="6329365"/>
              <a:ext cx="991239" cy="4625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a:solidFill>
                    <a:srgbClr val="8DA9DB"/>
                  </a:solidFill>
                  <a:latin typeface="Calibri"/>
                  <a:ea typeface="Calibri"/>
                  <a:cs typeface="Calibri"/>
                  <a:sym typeface="Calibri"/>
                </a:rPr>
                <a:t>Campaign Manager</a:t>
              </a:r>
              <a:endParaRPr/>
            </a:p>
          </p:txBody>
        </p:sp>
        <p:sp>
          <p:nvSpPr>
            <p:cNvPr id="230" name="Google Shape;230;p11"/>
            <p:cNvSpPr txBox="1"/>
            <p:nvPr/>
          </p:nvSpPr>
          <p:spPr>
            <a:xfrm>
              <a:off x="3123667" y="6211493"/>
              <a:ext cx="967254" cy="727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a:solidFill>
                    <a:srgbClr val="8DA9DB"/>
                  </a:solidFill>
                  <a:latin typeface="Calibri"/>
                  <a:ea typeface="Calibri"/>
                  <a:cs typeface="Calibri"/>
                  <a:sym typeface="Calibri"/>
                </a:rPr>
                <a:t>Barge / Snoop / Whisper</a:t>
              </a:r>
              <a:endParaRPr/>
            </a:p>
          </p:txBody>
        </p:sp>
        <p:sp>
          <p:nvSpPr>
            <p:cNvPr id="231" name="Google Shape;231;p11"/>
            <p:cNvSpPr txBox="1"/>
            <p:nvPr/>
          </p:nvSpPr>
          <p:spPr>
            <a:xfrm>
              <a:off x="4549148" y="5427469"/>
              <a:ext cx="685888" cy="4625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a:solidFill>
                    <a:srgbClr val="8DA9DB"/>
                  </a:solidFill>
                  <a:latin typeface="Calibri"/>
                  <a:ea typeface="Calibri"/>
                  <a:cs typeface="Calibri"/>
                  <a:sym typeface="Calibri"/>
                </a:rPr>
                <a:t>Voice Logs</a:t>
              </a:r>
              <a:endParaRPr/>
            </a:p>
          </p:txBody>
        </p:sp>
        <p:sp>
          <p:nvSpPr>
            <p:cNvPr id="232" name="Google Shape;232;p11"/>
            <p:cNvSpPr txBox="1"/>
            <p:nvPr/>
          </p:nvSpPr>
          <p:spPr>
            <a:xfrm>
              <a:off x="3073031" y="5427469"/>
              <a:ext cx="762609" cy="4625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200">
                  <a:solidFill>
                    <a:srgbClr val="8DA9DB"/>
                  </a:solidFill>
                  <a:latin typeface="Calibri"/>
                  <a:ea typeface="Calibri"/>
                  <a:cs typeface="Calibri"/>
                  <a:sym typeface="Calibri"/>
                </a:rPr>
                <a:t>25+ Reports</a:t>
              </a:r>
              <a:endParaRPr/>
            </a:p>
          </p:txBody>
        </p:sp>
      </p:grpSp>
      <p:cxnSp>
        <p:nvCxnSpPr>
          <p:cNvPr id="233" name="Google Shape;233;p11"/>
          <p:cNvCxnSpPr/>
          <p:nvPr/>
        </p:nvCxnSpPr>
        <p:spPr>
          <a:xfrm flipH="1">
            <a:off x="2604066" y="4503739"/>
            <a:ext cx="2019300" cy="1641600"/>
          </a:xfrm>
          <a:prstGeom prst="bentConnector2">
            <a:avLst/>
          </a:prstGeom>
          <a:noFill/>
          <a:ln cap="flat" cmpd="sng" w="9525">
            <a:solidFill>
              <a:srgbClr val="C00000"/>
            </a:solidFill>
            <a:prstDash val="solid"/>
            <a:miter lim="800000"/>
            <a:headEnd len="med" w="med" type="stealth"/>
            <a:tailEnd len="med" w="med" type="stealth"/>
          </a:ln>
        </p:spPr>
      </p:cxnSp>
      <p:pic>
        <p:nvPicPr>
          <p:cNvPr id="234" name="Google Shape;234;p11"/>
          <p:cNvPicPr preferRelativeResize="0"/>
          <p:nvPr/>
        </p:nvPicPr>
        <p:blipFill rotWithShape="1">
          <a:blip r:embed="rId16">
            <a:alphaModFix/>
          </a:blip>
          <a:srcRect b="0" l="0" r="0" t="0"/>
          <a:stretch/>
        </p:blipFill>
        <p:spPr>
          <a:xfrm>
            <a:off x="9097233" y="-752"/>
            <a:ext cx="691307" cy="691307"/>
          </a:xfrm>
          <a:prstGeom prst="rect">
            <a:avLst/>
          </a:prstGeom>
          <a:noFill/>
          <a:ln>
            <a:noFill/>
          </a:ln>
        </p:spPr>
      </p:pic>
      <p:pic>
        <p:nvPicPr>
          <p:cNvPr id="235" name="Google Shape;235;p11"/>
          <p:cNvPicPr preferRelativeResize="0"/>
          <p:nvPr/>
        </p:nvPicPr>
        <p:blipFill rotWithShape="1">
          <a:blip r:embed="rId17">
            <a:alphaModFix/>
          </a:blip>
          <a:srcRect b="0" l="0" r="0" t="0"/>
          <a:stretch/>
        </p:blipFill>
        <p:spPr>
          <a:xfrm>
            <a:off x="73054" y="3957219"/>
            <a:ext cx="865991" cy="1335505"/>
          </a:xfrm>
          <a:prstGeom prst="rect">
            <a:avLst/>
          </a:prstGeom>
          <a:noFill/>
          <a:ln>
            <a:noFill/>
          </a:ln>
        </p:spPr>
      </p:pic>
      <p:sp>
        <p:nvSpPr>
          <p:cNvPr id="236" name="Google Shape;236;p11"/>
          <p:cNvSpPr txBox="1"/>
          <p:nvPr/>
        </p:nvSpPr>
        <p:spPr>
          <a:xfrm rot="-190944">
            <a:off x="65882" y="4294767"/>
            <a:ext cx="961266" cy="738664"/>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rgbClr val="FFFF00"/>
              </a:buClr>
              <a:buSzPts val="1400"/>
              <a:buFont typeface="Noto Sans Symbols"/>
              <a:buNone/>
            </a:pPr>
            <a:r>
              <a:rPr b="1" i="1" lang="en-GB" sz="1400">
                <a:solidFill>
                  <a:srgbClr val="FFFF00"/>
                </a:solidFill>
                <a:latin typeface="Calibri"/>
                <a:ea typeface="Calibri"/>
                <a:cs typeface="Calibri"/>
                <a:sym typeface="Calibri"/>
              </a:rPr>
              <a:t>Secondary backup Server</a:t>
            </a:r>
            <a:endParaRPr b="1" i="1" sz="1400">
              <a:solidFill>
                <a:srgbClr val="FFFF00"/>
              </a:solidFill>
              <a:latin typeface="Calibri"/>
              <a:ea typeface="Calibri"/>
              <a:cs typeface="Calibri"/>
              <a:sym typeface="Calibri"/>
            </a:endParaRPr>
          </a:p>
        </p:txBody>
      </p:sp>
      <p:pic>
        <p:nvPicPr>
          <p:cNvPr id="237" name="Google Shape;237;p11"/>
          <p:cNvPicPr preferRelativeResize="0"/>
          <p:nvPr/>
        </p:nvPicPr>
        <p:blipFill rotWithShape="1">
          <a:blip r:embed="rId18">
            <a:alphaModFix/>
          </a:blip>
          <a:srcRect b="0" l="0" r="0" t="0"/>
          <a:stretch/>
        </p:blipFill>
        <p:spPr>
          <a:xfrm>
            <a:off x="10251379" y="923088"/>
            <a:ext cx="1506539" cy="1195429"/>
          </a:xfrm>
          <a:prstGeom prst="rect">
            <a:avLst/>
          </a:prstGeom>
          <a:noFill/>
          <a:ln>
            <a:noFill/>
          </a:ln>
        </p:spPr>
      </p:pic>
      <p:sp>
        <p:nvSpPr>
          <p:cNvPr id="238" name="Google Shape;238;p11"/>
          <p:cNvSpPr txBox="1"/>
          <p:nvPr/>
        </p:nvSpPr>
        <p:spPr>
          <a:xfrm>
            <a:off x="10189078" y="1907339"/>
            <a:ext cx="175949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200"/>
              <a:buFont typeface="Noto Sans Symbols"/>
              <a:buNone/>
            </a:pPr>
            <a:r>
              <a:rPr b="1" i="1" lang="en-GB" sz="1200">
                <a:solidFill>
                  <a:schemeClr val="dk1"/>
                </a:solidFill>
                <a:latin typeface="Calibri"/>
                <a:ea typeface="Calibri"/>
                <a:cs typeface="Calibri"/>
                <a:sym typeface="Calibri"/>
              </a:rPr>
              <a:t>Options: WFH/Distributed/Tab/PC/Mobile based Agents</a:t>
            </a:r>
            <a:endParaRPr b="1" i="1" sz="1200">
              <a:solidFill>
                <a:schemeClr val="dk1"/>
              </a:solidFill>
              <a:latin typeface="Calibri"/>
              <a:ea typeface="Calibri"/>
              <a:cs typeface="Calibri"/>
              <a:sym typeface="Calibri"/>
            </a:endParaRPr>
          </a:p>
        </p:txBody>
      </p:sp>
      <p:sp>
        <p:nvSpPr>
          <p:cNvPr id="239" name="Google Shape;239;p11"/>
          <p:cNvSpPr txBox="1"/>
          <p:nvPr/>
        </p:nvSpPr>
        <p:spPr>
          <a:xfrm>
            <a:off x="7433098" y="1097249"/>
            <a:ext cx="236326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Noto Sans Symbols"/>
              <a:buNone/>
            </a:pPr>
            <a:r>
              <a:rPr b="1" i="1" lang="en-GB" sz="1600">
                <a:solidFill>
                  <a:schemeClr val="dk1"/>
                </a:solidFill>
                <a:latin typeface="Calibri"/>
                <a:ea typeface="Calibri"/>
                <a:cs typeface="Calibri"/>
                <a:sym typeface="Calibri"/>
              </a:rPr>
              <a:t>To Agents/Distributed/Centres/WFH/</a:t>
            </a:r>
            <a:endParaRPr b="1" i="1" sz="1600">
              <a:solidFill>
                <a:schemeClr val="dk1"/>
              </a:solidFill>
              <a:latin typeface="Calibri"/>
              <a:ea typeface="Calibri"/>
              <a:cs typeface="Calibri"/>
              <a:sym typeface="Calibri"/>
            </a:endParaRPr>
          </a:p>
        </p:txBody>
      </p:sp>
      <p:sp>
        <p:nvSpPr>
          <p:cNvPr id="240" name="Google Shape;240;p11"/>
          <p:cNvSpPr txBox="1"/>
          <p:nvPr/>
        </p:nvSpPr>
        <p:spPr>
          <a:xfrm>
            <a:off x="2877792" y="805519"/>
            <a:ext cx="543843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000"/>
              <a:buFont typeface="Noto Sans Symbols"/>
              <a:buNone/>
            </a:pPr>
            <a:r>
              <a:rPr b="1" i="1" lang="en-GB" sz="2000">
                <a:solidFill>
                  <a:schemeClr val="dk1"/>
                </a:solidFill>
                <a:latin typeface="Calibri"/>
                <a:ea typeface="Calibri"/>
                <a:cs typeface="Calibri"/>
                <a:sym typeface="Calibri"/>
              </a:rPr>
              <a:t>Call Flow and Architecture : Pandit Ji On Call</a:t>
            </a:r>
            <a:endParaRPr b="1" i="1" sz="2000">
              <a:solidFill>
                <a:schemeClr val="dk1"/>
              </a:solidFill>
              <a:latin typeface="Calibri"/>
              <a:ea typeface="Calibri"/>
              <a:cs typeface="Calibri"/>
              <a:sym typeface="Calibri"/>
            </a:endParaRPr>
          </a:p>
        </p:txBody>
      </p:sp>
      <p:pic>
        <p:nvPicPr>
          <p:cNvPr id="241" name="Google Shape;241;p11"/>
          <p:cNvPicPr preferRelativeResize="0"/>
          <p:nvPr/>
        </p:nvPicPr>
        <p:blipFill rotWithShape="1">
          <a:blip r:embed="rId19">
            <a:alphaModFix/>
          </a:blip>
          <a:srcRect b="0" l="0" r="0" t="0"/>
          <a:stretch/>
        </p:blipFill>
        <p:spPr>
          <a:xfrm>
            <a:off x="813593" y="5630681"/>
            <a:ext cx="658663" cy="6806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2"/>
          <p:cNvSpPr/>
          <p:nvPr/>
        </p:nvSpPr>
        <p:spPr>
          <a:xfrm>
            <a:off x="3328681" y="886264"/>
            <a:ext cx="6246254" cy="4945487"/>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300"/>
              <a:buFont typeface="Calibri"/>
              <a:buChar char="•"/>
            </a:pPr>
            <a:r>
              <a:rPr b="1" i="1" lang="en-GB" sz="1300" u="none" cap="none" strike="noStrike">
                <a:solidFill>
                  <a:schemeClr val="dk1"/>
                </a:solidFill>
                <a:latin typeface="Calibri"/>
                <a:ea typeface="Calibri"/>
                <a:cs typeface="Calibri"/>
                <a:sym typeface="Calibri"/>
              </a:rPr>
              <a:t>Predictive / Auto Dialer: Current Calls/ Output X 400%</a:t>
            </a:r>
            <a:endParaRPr/>
          </a:p>
          <a:p>
            <a:pPr indent="-31750" lvl="1" marL="114300" marR="0" rtl="0" algn="l">
              <a:lnSpc>
                <a:spcPct val="75000"/>
              </a:lnSpc>
              <a:spcBef>
                <a:spcPts val="130"/>
              </a:spcBef>
              <a:spcAft>
                <a:spcPts val="0"/>
              </a:spcAft>
              <a:buClr>
                <a:schemeClr val="dk1"/>
              </a:buClr>
              <a:buSzPts val="1300"/>
              <a:buFont typeface="Calibri"/>
              <a:buNone/>
            </a:pPr>
            <a:r>
              <a:t/>
            </a:r>
            <a:endParaRPr b="1" i="1" sz="1300" u="none" cap="none" strike="noStrike">
              <a:solidFill>
                <a:schemeClr val="dk1"/>
              </a:solidFill>
              <a:latin typeface="Calibri"/>
              <a:ea typeface="Calibri"/>
              <a:cs typeface="Calibri"/>
              <a:sym typeface="Calibri"/>
            </a:endParaRPr>
          </a:p>
          <a:p>
            <a:pPr indent="-114300" lvl="1" marL="114300" marR="0" rtl="0" algn="l">
              <a:lnSpc>
                <a:spcPct val="75000"/>
              </a:lnSpc>
              <a:spcBef>
                <a:spcPts val="130"/>
              </a:spcBef>
              <a:spcAft>
                <a:spcPts val="0"/>
              </a:spcAft>
              <a:buClr>
                <a:schemeClr val="dk1"/>
              </a:buClr>
              <a:buSzPts val="1300"/>
              <a:buFont typeface="Calibri"/>
              <a:buChar char="•"/>
            </a:pPr>
            <a:r>
              <a:rPr b="1" i="1" lang="en-GB" sz="1300" u="none" cap="none" strike="noStrike">
                <a:solidFill>
                  <a:schemeClr val="dk1"/>
                </a:solidFill>
                <a:latin typeface="Calibri"/>
                <a:ea typeface="Calibri"/>
                <a:cs typeface="Calibri"/>
                <a:sym typeface="Calibri"/>
              </a:rPr>
              <a:t>Survey / Appointment Setting / Lead Generation</a:t>
            </a:r>
            <a:endParaRPr/>
          </a:p>
          <a:p>
            <a:pPr indent="-31750" lvl="1" marL="114300" marR="0" rtl="0" algn="l">
              <a:lnSpc>
                <a:spcPct val="75000"/>
              </a:lnSpc>
              <a:spcBef>
                <a:spcPts val="130"/>
              </a:spcBef>
              <a:spcAft>
                <a:spcPts val="0"/>
              </a:spcAft>
              <a:buClr>
                <a:schemeClr val="dk1"/>
              </a:buClr>
              <a:buSzPts val="1300"/>
              <a:buFont typeface="Calibri"/>
              <a:buNone/>
            </a:pPr>
            <a:r>
              <a:t/>
            </a:r>
            <a:endParaRPr b="1" i="1" sz="1300" u="none" cap="none" strike="noStrike">
              <a:solidFill>
                <a:schemeClr val="dk1"/>
              </a:solidFill>
              <a:latin typeface="Calibri"/>
              <a:ea typeface="Calibri"/>
              <a:cs typeface="Calibri"/>
              <a:sym typeface="Calibri"/>
            </a:endParaRPr>
          </a:p>
          <a:p>
            <a:pPr indent="-114300" lvl="1" marL="114300" marR="0" rtl="0" algn="l">
              <a:lnSpc>
                <a:spcPct val="75000"/>
              </a:lnSpc>
              <a:spcBef>
                <a:spcPts val="130"/>
              </a:spcBef>
              <a:spcAft>
                <a:spcPts val="0"/>
              </a:spcAft>
              <a:buClr>
                <a:schemeClr val="dk1"/>
              </a:buClr>
              <a:buSzPts val="1300"/>
              <a:buFont typeface="Calibri"/>
              <a:buChar char="•"/>
            </a:pPr>
            <a:r>
              <a:rPr b="1" i="1" lang="en-GB" sz="1300" u="none" cap="none" strike="noStrike">
                <a:solidFill>
                  <a:schemeClr val="dk1"/>
                </a:solidFill>
                <a:latin typeface="Calibri"/>
                <a:ea typeface="Calibri"/>
                <a:cs typeface="Calibri"/>
                <a:sym typeface="Calibri"/>
              </a:rPr>
              <a:t>Domestic International Call Center / BPO Setup</a:t>
            </a:r>
            <a:endParaRPr/>
          </a:p>
          <a:p>
            <a:pPr indent="-31750" lvl="1" marL="114300" marR="0" rtl="0" algn="l">
              <a:lnSpc>
                <a:spcPct val="75000"/>
              </a:lnSpc>
              <a:spcBef>
                <a:spcPts val="130"/>
              </a:spcBef>
              <a:spcAft>
                <a:spcPts val="0"/>
              </a:spcAft>
              <a:buClr>
                <a:schemeClr val="dk1"/>
              </a:buClr>
              <a:buSzPts val="1300"/>
              <a:buFont typeface="Calibri"/>
              <a:buNone/>
            </a:pPr>
            <a:r>
              <a:t/>
            </a:r>
            <a:endParaRPr b="1" i="1" sz="1300" u="none" cap="none" strike="noStrike">
              <a:solidFill>
                <a:schemeClr val="dk1"/>
              </a:solidFill>
              <a:latin typeface="Calibri"/>
              <a:ea typeface="Calibri"/>
              <a:cs typeface="Calibri"/>
              <a:sym typeface="Calibri"/>
            </a:endParaRPr>
          </a:p>
          <a:p>
            <a:pPr indent="-114300" lvl="1" marL="114300" marR="0" rtl="0" algn="l">
              <a:lnSpc>
                <a:spcPct val="75000"/>
              </a:lnSpc>
              <a:spcBef>
                <a:spcPts val="130"/>
              </a:spcBef>
              <a:spcAft>
                <a:spcPts val="0"/>
              </a:spcAft>
              <a:buClr>
                <a:schemeClr val="dk1"/>
              </a:buClr>
              <a:buSzPts val="1300"/>
              <a:buFont typeface="Calibri"/>
              <a:buChar char="•"/>
            </a:pPr>
            <a:r>
              <a:rPr b="1" i="1" lang="en-GB" sz="1300" u="none" cap="none" strike="noStrike">
                <a:solidFill>
                  <a:schemeClr val="dk1"/>
                </a:solidFill>
                <a:latin typeface="Calibri"/>
                <a:ea typeface="Calibri"/>
                <a:cs typeface="Calibri"/>
                <a:sym typeface="Calibri"/>
              </a:rPr>
              <a:t>Hosted / Premised / BPO / DoT VoIP / PRI / GSM Gateway</a:t>
            </a:r>
            <a:endParaRPr/>
          </a:p>
          <a:p>
            <a:pPr indent="-31750" lvl="1" marL="114300" marR="0" rtl="0" algn="l">
              <a:lnSpc>
                <a:spcPct val="75000"/>
              </a:lnSpc>
              <a:spcBef>
                <a:spcPts val="130"/>
              </a:spcBef>
              <a:spcAft>
                <a:spcPts val="0"/>
              </a:spcAft>
              <a:buClr>
                <a:schemeClr val="dk1"/>
              </a:buClr>
              <a:buSzPts val="1300"/>
              <a:buFont typeface="Calibri"/>
              <a:buNone/>
            </a:pPr>
            <a:r>
              <a:t/>
            </a:r>
            <a:endParaRPr b="1" i="1" sz="1300" u="none" cap="none" strike="noStrike">
              <a:solidFill>
                <a:schemeClr val="dk1"/>
              </a:solidFill>
              <a:latin typeface="Calibri"/>
              <a:ea typeface="Calibri"/>
              <a:cs typeface="Calibri"/>
              <a:sym typeface="Calibri"/>
            </a:endParaRPr>
          </a:p>
          <a:p>
            <a:pPr indent="-114300" lvl="1" marL="114300" marR="0" rtl="0" algn="l">
              <a:lnSpc>
                <a:spcPct val="75000"/>
              </a:lnSpc>
              <a:spcBef>
                <a:spcPts val="130"/>
              </a:spcBef>
              <a:spcAft>
                <a:spcPts val="0"/>
              </a:spcAft>
              <a:buClr>
                <a:schemeClr val="dk1"/>
              </a:buClr>
              <a:buSzPts val="1300"/>
              <a:buFont typeface="Calibri"/>
              <a:buChar char="•"/>
            </a:pPr>
            <a:r>
              <a:rPr b="1" i="1" lang="en-GB" sz="1300" u="none" cap="none" strike="noStrike">
                <a:solidFill>
                  <a:schemeClr val="dk1"/>
                </a:solidFill>
                <a:latin typeface="Calibri"/>
                <a:ea typeface="Calibri"/>
                <a:cs typeface="Calibri"/>
                <a:sym typeface="Calibri"/>
              </a:rPr>
              <a:t>Smart IVR / Cloud Telephony / Omni Channel / CRM / API</a:t>
            </a:r>
            <a:endParaRPr/>
          </a:p>
          <a:p>
            <a:pPr indent="-31750" lvl="1" marL="114300" marR="0" rtl="0" algn="l">
              <a:lnSpc>
                <a:spcPct val="75000"/>
              </a:lnSpc>
              <a:spcBef>
                <a:spcPts val="130"/>
              </a:spcBef>
              <a:spcAft>
                <a:spcPts val="0"/>
              </a:spcAft>
              <a:buClr>
                <a:schemeClr val="dk1"/>
              </a:buClr>
              <a:buSzPts val="1300"/>
              <a:buFont typeface="Calibri"/>
              <a:buNone/>
            </a:pPr>
            <a:r>
              <a:t/>
            </a:r>
            <a:endParaRPr b="1" i="1" sz="1300" u="none" cap="none" strike="noStrike">
              <a:solidFill>
                <a:schemeClr val="dk1"/>
              </a:solidFill>
              <a:latin typeface="Calibri"/>
              <a:ea typeface="Calibri"/>
              <a:cs typeface="Calibri"/>
              <a:sym typeface="Calibri"/>
            </a:endParaRPr>
          </a:p>
          <a:p>
            <a:pPr indent="-114300" lvl="1" marL="114300" marR="0" rtl="0" algn="l">
              <a:lnSpc>
                <a:spcPct val="75000"/>
              </a:lnSpc>
              <a:spcBef>
                <a:spcPts val="130"/>
              </a:spcBef>
              <a:spcAft>
                <a:spcPts val="0"/>
              </a:spcAft>
              <a:buClr>
                <a:schemeClr val="dk1"/>
              </a:buClr>
              <a:buSzPts val="1300"/>
              <a:buFont typeface="Calibri"/>
              <a:buChar char="•"/>
            </a:pPr>
            <a:r>
              <a:rPr b="1" i="1" lang="en-GB" sz="1300" u="none" cap="none" strike="noStrike">
                <a:solidFill>
                  <a:schemeClr val="dk1"/>
                </a:solidFill>
                <a:latin typeface="Calibri"/>
                <a:ea typeface="Calibri"/>
                <a:cs typeface="Calibri"/>
                <a:sym typeface="Calibri"/>
              </a:rPr>
              <a:t>OBD / Press 1/ Voice SMS / Masking / OTP / 1800</a:t>
            </a:r>
            <a:endParaRPr/>
          </a:p>
          <a:p>
            <a:pPr indent="-31750" lvl="1" marL="114300" marR="0" rtl="0" algn="l">
              <a:lnSpc>
                <a:spcPct val="75000"/>
              </a:lnSpc>
              <a:spcBef>
                <a:spcPts val="130"/>
              </a:spcBef>
              <a:spcAft>
                <a:spcPts val="0"/>
              </a:spcAft>
              <a:buClr>
                <a:schemeClr val="dk1"/>
              </a:buClr>
              <a:buSzPts val="1300"/>
              <a:buFont typeface="Calibri"/>
              <a:buNone/>
            </a:pPr>
            <a:r>
              <a:t/>
            </a:r>
            <a:endParaRPr b="1" i="1" sz="1300" u="none" cap="none" strike="noStrike">
              <a:solidFill>
                <a:schemeClr val="dk1"/>
              </a:solidFill>
              <a:latin typeface="Calibri"/>
              <a:ea typeface="Calibri"/>
              <a:cs typeface="Calibri"/>
              <a:sym typeface="Calibri"/>
            </a:endParaRPr>
          </a:p>
        </p:txBody>
      </p:sp>
      <p:pic>
        <p:nvPicPr>
          <p:cNvPr id="248" name="Google Shape;248;p12"/>
          <p:cNvPicPr preferRelativeResize="0"/>
          <p:nvPr/>
        </p:nvPicPr>
        <p:blipFill rotWithShape="1">
          <a:blip r:embed="rId3">
            <a:alphaModFix/>
          </a:blip>
          <a:srcRect b="0" l="0" r="0" t="0"/>
          <a:stretch/>
        </p:blipFill>
        <p:spPr>
          <a:xfrm>
            <a:off x="5835849" y="2502765"/>
            <a:ext cx="1391811" cy="1451354"/>
          </a:xfrm>
          <a:prstGeom prst="rect">
            <a:avLst/>
          </a:prstGeom>
          <a:noFill/>
          <a:ln>
            <a:noFill/>
          </a:ln>
        </p:spPr>
      </p:pic>
      <p:sp>
        <p:nvSpPr>
          <p:cNvPr id="249" name="Google Shape;249;p12"/>
          <p:cNvSpPr/>
          <p:nvPr/>
        </p:nvSpPr>
        <p:spPr>
          <a:xfrm>
            <a:off x="5335" y="6020392"/>
            <a:ext cx="2756919" cy="1153655"/>
          </a:xfrm>
          <a:prstGeom prst="homePlate">
            <a:avLst>
              <a:gd fmla="val 50000"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1" lang="en-GB" sz="2000">
                <a:solidFill>
                  <a:schemeClr val="lt1"/>
                </a:solidFill>
                <a:latin typeface="Twentieth Century"/>
                <a:ea typeface="Twentieth Century"/>
                <a:cs typeface="Twentieth Century"/>
                <a:sym typeface="Twentieth Century"/>
              </a:rPr>
              <a:t>Avyukta Intellicall </a:t>
            </a:r>
            <a:r>
              <a:rPr b="0" i="1" lang="en-GB" sz="1800" u="sng">
                <a:solidFill>
                  <a:schemeClr val="lt1"/>
                </a:solidFill>
                <a:latin typeface="Twentieth Century"/>
                <a:ea typeface="Twentieth Century"/>
                <a:cs typeface="Twentieth Century"/>
                <a:sym typeface="Twentieth Century"/>
              </a:rPr>
              <a:t>www.dialerindia.com</a:t>
            </a:r>
            <a:endParaRPr/>
          </a:p>
        </p:txBody>
      </p:sp>
      <p:grpSp>
        <p:nvGrpSpPr>
          <p:cNvPr id="250" name="Google Shape;250;p12"/>
          <p:cNvGrpSpPr/>
          <p:nvPr/>
        </p:nvGrpSpPr>
        <p:grpSpPr>
          <a:xfrm>
            <a:off x="9178202" y="5768865"/>
            <a:ext cx="2978146" cy="1079179"/>
            <a:chOff x="-217394" y="0"/>
            <a:chExt cx="3953221" cy="821634"/>
          </a:xfrm>
        </p:grpSpPr>
        <p:sp>
          <p:nvSpPr>
            <p:cNvPr id="251" name="Google Shape;251;p12"/>
            <p:cNvSpPr/>
            <p:nvPr/>
          </p:nvSpPr>
          <p:spPr>
            <a:xfrm>
              <a:off x="0" y="0"/>
              <a:ext cx="3735827" cy="821634"/>
            </a:xfrm>
            <a:prstGeom prst="homePlate">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2"/>
            <p:cNvSpPr/>
            <p:nvPr/>
          </p:nvSpPr>
          <p:spPr>
            <a:xfrm>
              <a:off x="-217394" y="0"/>
              <a:ext cx="3331666" cy="821634"/>
            </a:xfrm>
            <a:prstGeom prst="rect">
              <a:avLst/>
            </a:prstGeom>
            <a:noFill/>
            <a:ln>
              <a:noFill/>
            </a:ln>
          </p:spPr>
          <p:txBody>
            <a:bodyPr anchorCtr="0" anchor="ctr" bIns="66675" lIns="133350" spcFirstLastPara="1" rIns="33325" wrap="square" tIns="66675">
              <a:noAutofit/>
            </a:bodyPr>
            <a:lstStyle/>
            <a:p>
              <a:pPr indent="0" lvl="0" marL="0" marR="0" rtl="0" algn="ctr">
                <a:lnSpc>
                  <a:spcPct val="90000"/>
                </a:lnSpc>
                <a:spcBef>
                  <a:spcPts val="0"/>
                </a:spcBef>
                <a:spcAft>
                  <a:spcPts val="0"/>
                </a:spcAft>
                <a:buNone/>
              </a:pPr>
              <a:r>
                <a:rPr i="1" lang="en-GB" sz="1600" u="sng">
                  <a:solidFill>
                    <a:schemeClr val="lt1"/>
                  </a:solidFill>
                  <a:latin typeface="Twentieth Century"/>
                  <a:ea typeface="Twentieth Century"/>
                  <a:cs typeface="Twentieth Century"/>
                  <a:sym typeface="Twentieth Century"/>
                </a:rPr>
                <a:t>+1-408-791-3820</a:t>
              </a:r>
              <a:endParaRPr/>
            </a:p>
            <a:p>
              <a:pPr indent="0" lvl="0" marL="0" marR="0" rtl="0" algn="ctr">
                <a:lnSpc>
                  <a:spcPct val="90000"/>
                </a:lnSpc>
                <a:spcBef>
                  <a:spcPts val="560"/>
                </a:spcBef>
                <a:spcAft>
                  <a:spcPts val="0"/>
                </a:spcAft>
                <a:buNone/>
              </a:pPr>
              <a:r>
                <a:rPr i="1" lang="en-GB" sz="1600" u="sng">
                  <a:solidFill>
                    <a:schemeClr val="lt1"/>
                  </a:solidFill>
                  <a:latin typeface="Twentieth Century"/>
                  <a:ea typeface="Twentieth Century"/>
                  <a:cs typeface="Twentieth Century"/>
                  <a:sym typeface="Twentieth Century"/>
                </a:rPr>
                <a:t>+91-856-00-00-600 </a:t>
              </a:r>
              <a:endParaRPr i="1" sz="1600" u="sng">
                <a:solidFill>
                  <a:schemeClr val="lt1"/>
                </a:solidFill>
                <a:latin typeface="Twentieth Century"/>
                <a:ea typeface="Twentieth Century"/>
                <a:cs typeface="Twentieth Century"/>
                <a:sym typeface="Twentieth Century"/>
              </a:endParaRPr>
            </a:p>
            <a:p>
              <a:pPr indent="0" lvl="0" marL="0" marR="0" rtl="0" algn="ctr">
                <a:lnSpc>
                  <a:spcPct val="90000"/>
                </a:lnSpc>
                <a:spcBef>
                  <a:spcPts val="560"/>
                </a:spcBef>
                <a:spcAft>
                  <a:spcPts val="0"/>
                </a:spcAft>
                <a:buNone/>
              </a:pPr>
              <a:r>
                <a:rPr i="1" lang="en-GB" sz="1600" u="sng">
                  <a:solidFill>
                    <a:schemeClr val="lt1"/>
                  </a:solidFill>
                  <a:latin typeface="Twentieth Century"/>
                  <a:ea typeface="Twentieth Century"/>
                  <a:cs typeface="Twentieth Century"/>
                  <a:sym typeface="Twentieth Century"/>
                </a:rPr>
                <a:t>sales@dialerindia.com</a:t>
              </a:r>
              <a:endParaRPr/>
            </a:p>
          </p:txBody>
        </p:sp>
      </p:grpSp>
      <p:sp>
        <p:nvSpPr>
          <p:cNvPr id="253" name="Google Shape;253;p12"/>
          <p:cNvSpPr txBox="1"/>
          <p:nvPr/>
        </p:nvSpPr>
        <p:spPr>
          <a:xfrm>
            <a:off x="39266" y="1461129"/>
            <a:ext cx="3146854" cy="24929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Stardos Stencil"/>
                <a:ea typeface="Stardos Stencil"/>
                <a:cs typeface="Stardos Stencil"/>
                <a:sym typeface="Stardos Stencil"/>
              </a:rPr>
              <a:t>“</a:t>
            </a:r>
            <a:r>
              <a:rPr lang="en-GB" sz="2400">
                <a:solidFill>
                  <a:schemeClr val="dk1"/>
                </a:solidFill>
                <a:latin typeface="Stardos Stencil"/>
                <a:ea typeface="Stardos Stencil"/>
                <a:cs typeface="Stardos Stencil"/>
                <a:sym typeface="Stardos Stencil"/>
              </a:rPr>
              <a:t>The” single Answer to your  </a:t>
            </a:r>
            <a:endParaRPr/>
          </a:p>
          <a:p>
            <a:pPr indent="0" lvl="0" marL="0" marR="0" rtl="0" algn="ctr">
              <a:spcBef>
                <a:spcPts val="0"/>
              </a:spcBef>
              <a:spcAft>
                <a:spcPts val="0"/>
              </a:spcAft>
              <a:buNone/>
            </a:pPr>
            <a:r>
              <a:rPr lang="en-GB" sz="2400">
                <a:solidFill>
                  <a:schemeClr val="dk1"/>
                </a:solidFill>
                <a:latin typeface="Stardos Stencil"/>
                <a:ea typeface="Stardos Stencil"/>
                <a:cs typeface="Stardos Stencil"/>
                <a:sym typeface="Stardos Stencil"/>
              </a:rPr>
              <a:t>A to Z </a:t>
            </a:r>
            <a:endParaRPr/>
          </a:p>
          <a:p>
            <a:pPr indent="0" lvl="0" marL="0" marR="0" rtl="0" algn="ctr">
              <a:spcBef>
                <a:spcPts val="0"/>
              </a:spcBef>
              <a:spcAft>
                <a:spcPts val="0"/>
              </a:spcAft>
              <a:buNone/>
            </a:pPr>
            <a:r>
              <a:rPr lang="en-GB" sz="2400">
                <a:solidFill>
                  <a:schemeClr val="dk1"/>
                </a:solidFill>
                <a:latin typeface="Stardos Stencil"/>
                <a:ea typeface="Stardos Stencil"/>
                <a:cs typeface="Stardos Stencil"/>
                <a:sym typeface="Stardos Stencil"/>
              </a:rPr>
              <a:t>Tel- </a:t>
            </a:r>
            <a:r>
              <a:rPr lang="en-GB" sz="2400">
                <a:solidFill>
                  <a:schemeClr val="dk1"/>
                </a:solidFill>
                <a:latin typeface="Courgette"/>
                <a:ea typeface="Courgette"/>
                <a:cs typeface="Courgette"/>
                <a:sym typeface="Courgette"/>
              </a:rPr>
              <a:t>”e”</a:t>
            </a:r>
            <a:r>
              <a:rPr lang="en-GB" sz="2400">
                <a:solidFill>
                  <a:schemeClr val="dk1"/>
                </a:solidFill>
                <a:latin typeface="Stardos Stencil"/>
                <a:ea typeface="Stardos Stencil"/>
                <a:cs typeface="Stardos Stencil"/>
                <a:sym typeface="Stardos Stencil"/>
              </a:rPr>
              <a:t> - calling requirements</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4" name="Google Shape;254;p12"/>
          <p:cNvSpPr/>
          <p:nvPr/>
        </p:nvSpPr>
        <p:spPr>
          <a:xfrm>
            <a:off x="690658" y="9956"/>
            <a:ext cx="11522299" cy="663356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600"/>
              <a:buFont typeface="Calibri"/>
              <a:buChar char="•"/>
            </a:pPr>
            <a:r>
              <a:rPr b="1" i="1" lang="en-GB" sz="1600" u="none" cap="none" strike="noStrike">
                <a:solidFill>
                  <a:schemeClr val="dk1"/>
                </a:solidFill>
                <a:latin typeface="Calibri"/>
                <a:ea typeface="Calibri"/>
                <a:cs typeface="Calibri"/>
                <a:sym typeface="Calibri"/>
              </a:rPr>
              <a:t>Political Elections /  Campaigns</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a:p>
            <a:pPr indent="-114300" lvl="1" marL="114300" marR="0" rtl="0" algn="l">
              <a:lnSpc>
                <a:spcPct val="75000"/>
              </a:lnSpc>
              <a:spcBef>
                <a:spcPts val="160"/>
              </a:spcBef>
              <a:spcAft>
                <a:spcPts val="0"/>
              </a:spcAft>
              <a:buClr>
                <a:schemeClr val="dk1"/>
              </a:buClr>
              <a:buSzPts val="1600"/>
              <a:buFont typeface="Calibri"/>
              <a:buChar char="•"/>
            </a:pPr>
            <a:r>
              <a:rPr b="1" i="1" lang="en-GB" sz="1600" u="none" cap="none" strike="noStrike">
                <a:solidFill>
                  <a:schemeClr val="dk1"/>
                </a:solidFill>
                <a:latin typeface="Calibri"/>
                <a:ea typeface="Calibri"/>
                <a:cs typeface="Calibri"/>
                <a:sym typeface="Calibri"/>
              </a:rPr>
              <a:t>Insurance / Shares / Loan / DSA’s</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a:p>
            <a:pPr indent="-114300" lvl="1" marL="114300" marR="0" rtl="0" algn="l">
              <a:lnSpc>
                <a:spcPct val="75000"/>
              </a:lnSpc>
              <a:spcBef>
                <a:spcPts val="160"/>
              </a:spcBef>
              <a:spcAft>
                <a:spcPts val="0"/>
              </a:spcAft>
              <a:buClr>
                <a:schemeClr val="dk1"/>
              </a:buClr>
              <a:buSzPts val="1600"/>
              <a:buFont typeface="Calibri"/>
              <a:buChar char="•"/>
            </a:pPr>
            <a:r>
              <a:rPr b="1" i="1" lang="en-GB" sz="1600" u="none" cap="none" strike="noStrike">
                <a:solidFill>
                  <a:schemeClr val="dk1"/>
                </a:solidFill>
                <a:latin typeface="Calibri"/>
                <a:ea typeface="Calibri"/>
                <a:cs typeface="Calibri"/>
                <a:sym typeface="Calibri"/>
              </a:rPr>
              <a:t>Taxi Services / BPO / Collections</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a:p>
            <a:pPr indent="-114300" lvl="1" marL="114300" marR="0" rtl="0" algn="l">
              <a:lnSpc>
                <a:spcPct val="75000"/>
              </a:lnSpc>
              <a:spcBef>
                <a:spcPts val="160"/>
              </a:spcBef>
              <a:spcAft>
                <a:spcPts val="0"/>
              </a:spcAft>
              <a:buClr>
                <a:schemeClr val="dk1"/>
              </a:buClr>
              <a:buSzPts val="1600"/>
              <a:buFont typeface="Calibri"/>
              <a:buChar char="•"/>
            </a:pPr>
            <a:r>
              <a:rPr b="1" i="1" lang="en-GB" sz="1600" u="none" cap="none" strike="noStrike">
                <a:solidFill>
                  <a:schemeClr val="dk1"/>
                </a:solidFill>
                <a:latin typeface="Calibri"/>
                <a:ea typeface="Calibri"/>
                <a:cs typeface="Calibri"/>
                <a:sym typeface="Calibri"/>
              </a:rPr>
              <a:t>Survey / </a:t>
            </a:r>
            <a:r>
              <a:rPr b="1" i="1" lang="en-GB" sz="1500" u="none" cap="none" strike="noStrike">
                <a:solidFill>
                  <a:schemeClr val="dk1"/>
                </a:solidFill>
                <a:latin typeface="Calibri"/>
                <a:ea typeface="Calibri"/>
                <a:cs typeface="Calibri"/>
                <a:sym typeface="Calibri"/>
              </a:rPr>
              <a:t>Appointment Setting / Lead generation</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a:p>
            <a:pPr indent="-114300" lvl="1" marL="114300" marR="0" rtl="0" algn="l">
              <a:lnSpc>
                <a:spcPct val="75000"/>
              </a:lnSpc>
              <a:spcBef>
                <a:spcPts val="160"/>
              </a:spcBef>
              <a:spcAft>
                <a:spcPts val="0"/>
              </a:spcAft>
              <a:buClr>
                <a:schemeClr val="dk1"/>
              </a:buClr>
              <a:buSzPts val="1600"/>
              <a:buFont typeface="Calibri"/>
              <a:buChar char="•"/>
            </a:pPr>
            <a:r>
              <a:rPr b="1" i="1" lang="en-GB" sz="1600" u="none" cap="none" strike="noStrike">
                <a:solidFill>
                  <a:schemeClr val="dk1"/>
                </a:solidFill>
                <a:latin typeface="Calibri"/>
                <a:ea typeface="Calibri"/>
                <a:cs typeface="Calibri"/>
                <a:sym typeface="Calibri"/>
              </a:rPr>
              <a:t>Astrology / Universities / Colleges</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a:p>
            <a:pPr indent="-114300" lvl="1" marL="114300" marR="0" rtl="0" algn="l">
              <a:lnSpc>
                <a:spcPct val="75000"/>
              </a:lnSpc>
              <a:spcBef>
                <a:spcPts val="160"/>
              </a:spcBef>
              <a:spcAft>
                <a:spcPts val="0"/>
              </a:spcAft>
              <a:buClr>
                <a:schemeClr val="dk1"/>
              </a:buClr>
              <a:buSzPts val="1600"/>
              <a:buFont typeface="Calibri"/>
              <a:buChar char="•"/>
            </a:pPr>
            <a:r>
              <a:rPr b="1" i="1" lang="en-GB" sz="1600" u="none" cap="none" strike="noStrike">
                <a:solidFill>
                  <a:schemeClr val="dk1"/>
                </a:solidFill>
                <a:latin typeface="Calibri"/>
                <a:ea typeface="Calibri"/>
                <a:cs typeface="Calibri"/>
                <a:sym typeface="Calibri"/>
              </a:rPr>
              <a:t>Recruitment / MIS / Placements / Admissions</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a:p>
            <a:pPr indent="-114300" lvl="1" marL="114300" marR="0" rtl="0" algn="l">
              <a:lnSpc>
                <a:spcPct val="75000"/>
              </a:lnSpc>
              <a:spcBef>
                <a:spcPts val="160"/>
              </a:spcBef>
              <a:spcAft>
                <a:spcPts val="0"/>
              </a:spcAft>
              <a:buClr>
                <a:schemeClr val="dk1"/>
              </a:buClr>
              <a:buSzPts val="1600"/>
              <a:buFont typeface="Calibri"/>
              <a:buChar char="•"/>
            </a:pPr>
            <a:r>
              <a:rPr b="1" i="1" lang="en-GB" sz="1600" u="none" cap="none" strike="noStrike">
                <a:solidFill>
                  <a:schemeClr val="dk1"/>
                </a:solidFill>
                <a:latin typeface="Calibri"/>
                <a:ea typeface="Calibri"/>
                <a:cs typeface="Calibri"/>
                <a:sym typeface="Calibri"/>
              </a:rPr>
              <a:t>Restaurant / Hotels / Customer Care</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a:p>
            <a:pPr indent="-114300" lvl="1" marL="114300" marR="0" rtl="0" algn="l">
              <a:lnSpc>
                <a:spcPct val="75000"/>
              </a:lnSpc>
              <a:spcBef>
                <a:spcPts val="160"/>
              </a:spcBef>
              <a:spcAft>
                <a:spcPts val="0"/>
              </a:spcAft>
              <a:buClr>
                <a:schemeClr val="dk1"/>
              </a:buClr>
              <a:buSzPts val="1600"/>
              <a:buFont typeface="Calibri"/>
              <a:buChar char="•"/>
            </a:pPr>
            <a:r>
              <a:rPr b="1" i="1" lang="en-GB" sz="1600" u="none" cap="none" strike="noStrike">
                <a:solidFill>
                  <a:schemeClr val="dk1"/>
                </a:solidFill>
                <a:latin typeface="Calibri"/>
                <a:ea typeface="Calibri"/>
                <a:cs typeface="Calibri"/>
                <a:sym typeface="Calibri"/>
              </a:rPr>
              <a:t>E com / Mobile Apps / Website</a:t>
            </a:r>
            <a:endParaRPr/>
          </a:p>
          <a:p>
            <a:pPr indent="-12700" lvl="1" marL="114300" marR="0" rtl="0" algn="l">
              <a:lnSpc>
                <a:spcPct val="75000"/>
              </a:lnSpc>
              <a:spcBef>
                <a:spcPts val="160"/>
              </a:spcBef>
              <a:spcAft>
                <a:spcPts val="0"/>
              </a:spcAft>
              <a:buClr>
                <a:schemeClr val="dk1"/>
              </a:buClr>
              <a:buSzPts val="1600"/>
              <a:buFont typeface="Calibri"/>
              <a:buNone/>
            </a:pPr>
            <a:r>
              <a:t/>
            </a:r>
            <a:endParaRPr b="1" i="1" sz="1600" u="none" cap="none" strike="noStrike">
              <a:solidFill>
                <a:schemeClr val="dk1"/>
              </a:solidFill>
              <a:latin typeface="Calibri"/>
              <a:ea typeface="Calibri"/>
              <a:cs typeface="Calibri"/>
              <a:sym typeface="Calibri"/>
            </a:endParaRPr>
          </a:p>
        </p:txBody>
      </p:sp>
      <p:sp>
        <p:nvSpPr>
          <p:cNvPr id="255" name="Google Shape;255;p12"/>
          <p:cNvSpPr txBox="1"/>
          <p:nvPr/>
        </p:nvSpPr>
        <p:spPr>
          <a:xfrm>
            <a:off x="9902994" y="1026463"/>
            <a:ext cx="2179109" cy="55707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900" u="sng">
                <a:solidFill>
                  <a:schemeClr val="dk1"/>
                </a:solidFill>
                <a:latin typeface="Twentieth Century"/>
                <a:ea typeface="Twentieth Century"/>
                <a:cs typeface="Twentieth Century"/>
                <a:sym typeface="Twentieth Century"/>
              </a:rPr>
              <a:t>The Competition Assassinators</a:t>
            </a:r>
            <a:endParaRPr/>
          </a:p>
          <a:p>
            <a:pPr indent="0" lvl="0" marL="0" marR="0" rtl="0" algn="ctr">
              <a:spcBef>
                <a:spcPts val="0"/>
              </a:spcBef>
              <a:spcAft>
                <a:spcPts val="0"/>
              </a:spcAft>
              <a:buNone/>
            </a:pPr>
            <a:r>
              <a:t/>
            </a:r>
            <a:endParaRPr i="1" sz="1400" u="sng">
              <a:solidFill>
                <a:schemeClr val="dk1"/>
              </a:solidFill>
              <a:latin typeface="Trebuchet MS"/>
              <a:ea typeface="Trebuchet MS"/>
              <a:cs typeface="Trebuchet MS"/>
              <a:sym typeface="Trebuchet MS"/>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275+ Live Ref. Centres</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11 Yrs. X Asterisks Dev.</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9 Countries,91+ Cities</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Live Demo / PoC </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Lower than the Lowest Professional Bidder</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All possible Techno-commercial models</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No Blame Game : Your CTI-CRM-VoIP “SPOC”</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100% Gov. Compliance</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72 HR Refund Policy</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10% Ref. discount/s</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24X6 Support NoC</a:t>
            </a:r>
            <a:endParaRPr/>
          </a:p>
          <a:p>
            <a:pPr indent="-190500" lvl="0" marL="285750" marR="0" rtl="0" algn="l">
              <a:spcBef>
                <a:spcPts val="0"/>
              </a:spcBef>
              <a:spcAft>
                <a:spcPts val="0"/>
              </a:spcAft>
              <a:buClr>
                <a:schemeClr val="dk1"/>
              </a:buClr>
              <a:buSzPts val="1500"/>
              <a:buFont typeface="Calibri"/>
              <a:buNone/>
            </a:pPr>
            <a:r>
              <a:t/>
            </a:r>
            <a:endParaRPr b="1" i="1" sz="1500">
              <a:solidFill>
                <a:schemeClr val="dk1"/>
              </a:solidFill>
              <a:latin typeface="Trebuchet MS"/>
              <a:ea typeface="Trebuchet MS"/>
              <a:cs typeface="Trebuchet MS"/>
              <a:sym typeface="Trebuchet MS"/>
            </a:endParaRPr>
          </a:p>
          <a:p>
            <a:pPr indent="-127000" lvl="0" marL="228600" marR="0" rtl="0" algn="l">
              <a:spcBef>
                <a:spcPts val="0"/>
              </a:spcBef>
              <a:spcAft>
                <a:spcPts val="0"/>
              </a:spcAft>
              <a:buClr>
                <a:schemeClr val="dk1"/>
              </a:buClr>
              <a:buSzPts val="1600"/>
              <a:buFont typeface="Calibri"/>
              <a:buNone/>
            </a:pPr>
            <a:r>
              <a:t/>
            </a:r>
            <a:endParaRPr b="1" i="1" sz="16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6" name="Google Shape;256;p12"/>
          <p:cNvGrpSpPr/>
          <p:nvPr/>
        </p:nvGrpSpPr>
        <p:grpSpPr>
          <a:xfrm>
            <a:off x="310333" y="3572346"/>
            <a:ext cx="2276106" cy="2115624"/>
            <a:chOff x="535700" y="3214906"/>
            <a:chExt cx="2044856" cy="2044856"/>
          </a:xfrm>
        </p:grpSpPr>
        <p:pic>
          <p:nvPicPr>
            <p:cNvPr id="257" name="Google Shape;257;p12"/>
            <p:cNvPicPr preferRelativeResize="0"/>
            <p:nvPr/>
          </p:nvPicPr>
          <p:blipFill rotWithShape="1">
            <a:blip r:embed="rId4">
              <a:alphaModFix/>
            </a:blip>
            <a:srcRect b="0" l="0" r="0" t="0"/>
            <a:stretch/>
          </p:blipFill>
          <p:spPr>
            <a:xfrm>
              <a:off x="535700" y="3214906"/>
              <a:ext cx="2044856" cy="2044856"/>
            </a:xfrm>
            <a:prstGeom prst="rect">
              <a:avLst/>
            </a:prstGeom>
            <a:noFill/>
            <a:ln>
              <a:noFill/>
            </a:ln>
          </p:spPr>
        </p:pic>
        <p:pic>
          <p:nvPicPr>
            <p:cNvPr id="258" name="Google Shape;258;p12"/>
            <p:cNvPicPr preferRelativeResize="0"/>
            <p:nvPr/>
          </p:nvPicPr>
          <p:blipFill rotWithShape="1">
            <a:blip r:embed="rId5">
              <a:alphaModFix/>
            </a:blip>
            <a:srcRect b="0" l="0" r="0" t="0"/>
            <a:stretch/>
          </p:blipFill>
          <p:spPr>
            <a:xfrm>
              <a:off x="1232204" y="3905835"/>
              <a:ext cx="651847" cy="669773"/>
            </a:xfrm>
            <a:prstGeom prst="ellipse">
              <a:avLst/>
            </a:prstGeom>
            <a:noFill/>
            <a:ln cap="rnd" cmpd="sng" w="63500">
              <a:solidFill>
                <a:schemeClr val="lt1"/>
              </a:solidFill>
              <a:prstDash val="solid"/>
              <a:round/>
              <a:headEnd len="sm" w="sm" type="none"/>
              <a:tailEnd len="sm" w="sm" type="none"/>
            </a:ln>
            <a:effectLst>
              <a:outerShdw blurRad="381000" sx="-80000" rotWithShape="0" dir="5400000" dist="292100" sy="-18000">
                <a:srgbClr val="000000">
                  <a:alpha val="21960"/>
                </a:srgbClr>
              </a:outerShdw>
            </a:effectLst>
          </p:spPr>
        </p:pic>
      </p:grpSp>
      <p:pic>
        <p:nvPicPr>
          <p:cNvPr id="259" name="Google Shape;259;p12"/>
          <p:cNvPicPr preferRelativeResize="0"/>
          <p:nvPr/>
        </p:nvPicPr>
        <p:blipFill rotWithShape="1">
          <a:blip r:embed="rId6">
            <a:alphaModFix/>
          </a:blip>
          <a:srcRect b="0" l="0" r="0" t="0"/>
          <a:stretch/>
        </p:blipFill>
        <p:spPr>
          <a:xfrm>
            <a:off x="11400568" y="6120926"/>
            <a:ext cx="386263" cy="386263"/>
          </a:xfrm>
          <a:prstGeom prst="rect">
            <a:avLst/>
          </a:prstGeom>
          <a:noFill/>
          <a:ln>
            <a:noFill/>
          </a:ln>
        </p:spPr>
      </p:pic>
      <p:sp>
        <p:nvSpPr>
          <p:cNvPr id="260" name="Google Shape;260;p12"/>
          <p:cNvSpPr txBox="1"/>
          <p:nvPr/>
        </p:nvSpPr>
        <p:spPr>
          <a:xfrm>
            <a:off x="139192" y="636929"/>
            <a:ext cx="18062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700" u="sng">
                <a:solidFill>
                  <a:schemeClr val="lt1"/>
                </a:solidFill>
                <a:latin typeface="Twentieth Century"/>
                <a:ea typeface="Twentieth Century"/>
                <a:cs typeface="Twentieth Century"/>
                <a:sym typeface="Twentieth Century"/>
              </a:rPr>
              <a:t>avyuktaindia</a:t>
            </a:r>
            <a:r>
              <a:rPr i="1" lang="en-GB" sz="1800" u="sng">
                <a:solidFill>
                  <a:schemeClr val="lt1"/>
                </a:solidFill>
                <a:latin typeface="Twentieth Century"/>
                <a:ea typeface="Twentieth Century"/>
                <a:cs typeface="Twentieth Century"/>
                <a:sym typeface="Twentieth Century"/>
              </a:rPr>
              <a:t> </a:t>
            </a:r>
            <a:endParaRPr/>
          </a:p>
        </p:txBody>
      </p:sp>
      <p:pic>
        <p:nvPicPr>
          <p:cNvPr id="261" name="Google Shape;261;p12"/>
          <p:cNvPicPr preferRelativeResize="0"/>
          <p:nvPr/>
        </p:nvPicPr>
        <p:blipFill rotWithShape="1">
          <a:blip r:embed="rId7">
            <a:alphaModFix/>
          </a:blip>
          <a:srcRect b="0" l="0" r="0" t="0"/>
          <a:stretch/>
        </p:blipFill>
        <p:spPr>
          <a:xfrm>
            <a:off x="474661" y="935851"/>
            <a:ext cx="582044" cy="256099"/>
          </a:xfrm>
          <a:prstGeom prst="rect">
            <a:avLst/>
          </a:prstGeom>
          <a:noFill/>
          <a:ln>
            <a:noFill/>
          </a:ln>
        </p:spPr>
      </p:pic>
      <p:sp>
        <p:nvSpPr>
          <p:cNvPr id="262" name="Google Shape;262;p12"/>
          <p:cNvSpPr txBox="1"/>
          <p:nvPr/>
        </p:nvSpPr>
        <p:spPr>
          <a:xfrm>
            <a:off x="145054" y="199460"/>
            <a:ext cx="42668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500">
                <a:solidFill>
                  <a:schemeClr val="dk1"/>
                </a:solidFill>
                <a:latin typeface="Trebuchet MS"/>
                <a:ea typeface="Trebuchet MS"/>
                <a:cs typeface="Trebuchet MS"/>
                <a:sym typeface="Trebuchet MS"/>
              </a:rPr>
              <a:t>24 X 7 X 365 </a:t>
            </a:r>
            <a:r>
              <a:rPr i="1" lang="en-GB" sz="1600">
                <a:solidFill>
                  <a:schemeClr val="dk1"/>
                </a:solidFill>
                <a:latin typeface="Twentieth Century"/>
                <a:ea typeface="Twentieth Century"/>
                <a:cs typeface="Twentieth Century"/>
                <a:sym typeface="Twentieth Century"/>
              </a:rPr>
              <a:t>“Decade” of 1900+ Satisfied BPO’s</a:t>
            </a:r>
            <a:endParaRPr/>
          </a:p>
        </p:txBody>
      </p:sp>
      <p:pic>
        <p:nvPicPr>
          <p:cNvPr id="263" name="Google Shape;263;p12"/>
          <p:cNvPicPr preferRelativeResize="0"/>
          <p:nvPr/>
        </p:nvPicPr>
        <p:blipFill rotWithShape="1">
          <a:blip r:embed="rId8">
            <a:alphaModFix/>
          </a:blip>
          <a:srcRect b="0" l="0" r="0" t="0"/>
          <a:stretch/>
        </p:blipFill>
        <p:spPr>
          <a:xfrm>
            <a:off x="10412082" y="207380"/>
            <a:ext cx="1518249" cy="7284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13"/>
          <p:cNvPicPr preferRelativeResize="0"/>
          <p:nvPr/>
        </p:nvPicPr>
        <p:blipFill rotWithShape="1">
          <a:blip r:embed="rId3">
            <a:alphaModFix/>
          </a:blip>
          <a:srcRect b="0" l="0" r="0" t="0"/>
          <a:stretch/>
        </p:blipFill>
        <p:spPr>
          <a:xfrm>
            <a:off x="3612595" y="5180131"/>
            <a:ext cx="1799112" cy="1121447"/>
          </a:xfrm>
          <a:prstGeom prst="rect">
            <a:avLst/>
          </a:prstGeom>
          <a:noFill/>
          <a:ln>
            <a:noFill/>
          </a:ln>
        </p:spPr>
      </p:pic>
      <p:pic>
        <p:nvPicPr>
          <p:cNvPr id="269" name="Google Shape;269;p13"/>
          <p:cNvPicPr preferRelativeResize="0"/>
          <p:nvPr/>
        </p:nvPicPr>
        <p:blipFill rotWithShape="1">
          <a:blip r:embed="rId4">
            <a:alphaModFix/>
          </a:blip>
          <a:srcRect b="0" l="0" r="0" t="0"/>
          <a:stretch/>
        </p:blipFill>
        <p:spPr>
          <a:xfrm>
            <a:off x="10370642" y="4940679"/>
            <a:ext cx="1137345" cy="1171603"/>
          </a:xfrm>
          <a:prstGeom prst="rect">
            <a:avLst/>
          </a:prstGeom>
          <a:noFill/>
          <a:ln>
            <a:noFill/>
          </a:ln>
        </p:spPr>
      </p:pic>
      <p:pic>
        <p:nvPicPr>
          <p:cNvPr id="270" name="Google Shape;270;p13"/>
          <p:cNvPicPr preferRelativeResize="0"/>
          <p:nvPr/>
        </p:nvPicPr>
        <p:blipFill rotWithShape="1">
          <a:blip r:embed="rId5">
            <a:alphaModFix/>
          </a:blip>
          <a:srcRect b="0" l="0" r="0" t="0"/>
          <a:stretch/>
        </p:blipFill>
        <p:spPr>
          <a:xfrm>
            <a:off x="8115440" y="1343370"/>
            <a:ext cx="1651412" cy="1651412"/>
          </a:xfrm>
          <a:prstGeom prst="rect">
            <a:avLst/>
          </a:prstGeom>
          <a:noFill/>
          <a:ln>
            <a:noFill/>
          </a:ln>
        </p:spPr>
      </p:pic>
      <p:pic>
        <p:nvPicPr>
          <p:cNvPr id="271" name="Google Shape;271;p13"/>
          <p:cNvPicPr preferRelativeResize="0"/>
          <p:nvPr/>
        </p:nvPicPr>
        <p:blipFill rotWithShape="1">
          <a:blip r:embed="rId6">
            <a:alphaModFix/>
          </a:blip>
          <a:srcRect b="0" l="0" r="0" t="0"/>
          <a:stretch/>
        </p:blipFill>
        <p:spPr>
          <a:xfrm>
            <a:off x="3171172" y="3531271"/>
            <a:ext cx="1676697" cy="802466"/>
          </a:xfrm>
          <a:prstGeom prst="rect">
            <a:avLst/>
          </a:prstGeom>
          <a:noFill/>
          <a:ln>
            <a:noFill/>
          </a:ln>
        </p:spPr>
      </p:pic>
      <p:pic>
        <p:nvPicPr>
          <p:cNvPr id="272" name="Google Shape;272;p13"/>
          <p:cNvPicPr preferRelativeResize="0"/>
          <p:nvPr/>
        </p:nvPicPr>
        <p:blipFill rotWithShape="1">
          <a:blip r:embed="rId7">
            <a:alphaModFix/>
          </a:blip>
          <a:srcRect b="0" l="0" r="0" t="0"/>
          <a:stretch/>
        </p:blipFill>
        <p:spPr>
          <a:xfrm>
            <a:off x="368115" y="3210369"/>
            <a:ext cx="2043872" cy="1585211"/>
          </a:xfrm>
          <a:prstGeom prst="rect">
            <a:avLst/>
          </a:prstGeom>
          <a:noFill/>
          <a:ln>
            <a:noFill/>
          </a:ln>
        </p:spPr>
      </p:pic>
      <p:pic>
        <p:nvPicPr>
          <p:cNvPr id="273" name="Google Shape;273;p13"/>
          <p:cNvPicPr preferRelativeResize="0"/>
          <p:nvPr/>
        </p:nvPicPr>
        <p:blipFill rotWithShape="1">
          <a:blip r:embed="rId8">
            <a:alphaModFix/>
          </a:blip>
          <a:srcRect b="0" l="0" r="0" t="0"/>
          <a:stretch/>
        </p:blipFill>
        <p:spPr>
          <a:xfrm>
            <a:off x="6100621" y="3212580"/>
            <a:ext cx="1272878" cy="1522150"/>
          </a:xfrm>
          <a:prstGeom prst="rect">
            <a:avLst/>
          </a:prstGeom>
          <a:noFill/>
          <a:ln>
            <a:noFill/>
          </a:ln>
        </p:spPr>
      </p:pic>
      <p:pic>
        <p:nvPicPr>
          <p:cNvPr id="274" name="Google Shape;274;p13"/>
          <p:cNvPicPr preferRelativeResize="0"/>
          <p:nvPr/>
        </p:nvPicPr>
        <p:blipFill rotWithShape="1">
          <a:blip r:embed="rId9">
            <a:alphaModFix/>
          </a:blip>
          <a:srcRect b="0" l="0" r="0" t="0"/>
          <a:stretch/>
        </p:blipFill>
        <p:spPr>
          <a:xfrm>
            <a:off x="684013" y="1741098"/>
            <a:ext cx="1685004" cy="1093506"/>
          </a:xfrm>
          <a:prstGeom prst="rect">
            <a:avLst/>
          </a:prstGeom>
          <a:noFill/>
          <a:ln>
            <a:noFill/>
          </a:ln>
        </p:spPr>
      </p:pic>
      <p:pic>
        <p:nvPicPr>
          <p:cNvPr id="275" name="Google Shape;275;p13"/>
          <p:cNvPicPr preferRelativeResize="0"/>
          <p:nvPr/>
        </p:nvPicPr>
        <p:blipFill rotWithShape="1">
          <a:blip r:embed="rId10">
            <a:alphaModFix/>
          </a:blip>
          <a:srcRect b="0" l="0" r="0" t="0"/>
          <a:stretch/>
        </p:blipFill>
        <p:spPr>
          <a:xfrm>
            <a:off x="684013" y="5171346"/>
            <a:ext cx="1038599" cy="1038599"/>
          </a:xfrm>
          <a:prstGeom prst="rect">
            <a:avLst/>
          </a:prstGeom>
          <a:noFill/>
          <a:ln>
            <a:noFill/>
          </a:ln>
        </p:spPr>
      </p:pic>
      <p:pic>
        <p:nvPicPr>
          <p:cNvPr id="276" name="Google Shape;276;p13"/>
          <p:cNvPicPr preferRelativeResize="0"/>
          <p:nvPr/>
        </p:nvPicPr>
        <p:blipFill rotWithShape="1">
          <a:blip r:embed="rId11">
            <a:alphaModFix/>
          </a:blip>
          <a:srcRect b="0" l="0" r="0" t="0"/>
          <a:stretch/>
        </p:blipFill>
        <p:spPr>
          <a:xfrm>
            <a:off x="7936883" y="4742001"/>
            <a:ext cx="2095283" cy="1771412"/>
          </a:xfrm>
          <a:prstGeom prst="rect">
            <a:avLst/>
          </a:prstGeom>
          <a:noFill/>
          <a:ln>
            <a:noFill/>
          </a:ln>
        </p:spPr>
      </p:pic>
      <p:pic>
        <p:nvPicPr>
          <p:cNvPr id="277" name="Google Shape;277;p13"/>
          <p:cNvPicPr preferRelativeResize="0"/>
          <p:nvPr/>
        </p:nvPicPr>
        <p:blipFill rotWithShape="1">
          <a:blip r:embed="rId12">
            <a:alphaModFix/>
          </a:blip>
          <a:srcRect b="0" l="0" r="0" t="0"/>
          <a:stretch/>
        </p:blipFill>
        <p:spPr>
          <a:xfrm>
            <a:off x="3333827" y="1570489"/>
            <a:ext cx="1351389" cy="1434724"/>
          </a:xfrm>
          <a:prstGeom prst="rect">
            <a:avLst/>
          </a:prstGeom>
          <a:noFill/>
          <a:ln>
            <a:noFill/>
          </a:ln>
        </p:spPr>
      </p:pic>
      <p:pic>
        <p:nvPicPr>
          <p:cNvPr id="278" name="Google Shape;278;p13"/>
          <p:cNvPicPr preferRelativeResize="0"/>
          <p:nvPr/>
        </p:nvPicPr>
        <p:blipFill rotWithShape="1">
          <a:blip r:embed="rId13">
            <a:alphaModFix/>
          </a:blip>
          <a:srcRect b="0" l="0" r="0" t="0"/>
          <a:stretch/>
        </p:blipFill>
        <p:spPr>
          <a:xfrm>
            <a:off x="10004912" y="3360661"/>
            <a:ext cx="1853899" cy="1143687"/>
          </a:xfrm>
          <a:prstGeom prst="rect">
            <a:avLst/>
          </a:prstGeom>
          <a:noFill/>
          <a:ln>
            <a:noFill/>
          </a:ln>
        </p:spPr>
      </p:pic>
      <p:pic>
        <p:nvPicPr>
          <p:cNvPr id="279" name="Google Shape;279;p13"/>
          <p:cNvPicPr preferRelativeResize="0"/>
          <p:nvPr/>
        </p:nvPicPr>
        <p:blipFill rotWithShape="1">
          <a:blip r:embed="rId14">
            <a:alphaModFix/>
          </a:blip>
          <a:srcRect b="0" l="0" r="0" t="0"/>
          <a:stretch/>
        </p:blipFill>
        <p:spPr>
          <a:xfrm>
            <a:off x="8217494" y="3274351"/>
            <a:ext cx="1372306" cy="1346834"/>
          </a:xfrm>
          <a:prstGeom prst="rect">
            <a:avLst/>
          </a:prstGeom>
          <a:noFill/>
          <a:ln>
            <a:noFill/>
          </a:ln>
        </p:spPr>
      </p:pic>
      <p:pic>
        <p:nvPicPr>
          <p:cNvPr id="280" name="Google Shape;280;p13"/>
          <p:cNvPicPr preferRelativeResize="0"/>
          <p:nvPr/>
        </p:nvPicPr>
        <p:blipFill rotWithShape="1">
          <a:blip r:embed="rId15">
            <a:alphaModFix/>
          </a:blip>
          <a:srcRect b="0" l="0" r="0" t="0"/>
          <a:stretch/>
        </p:blipFill>
        <p:spPr>
          <a:xfrm>
            <a:off x="6097904" y="5192749"/>
            <a:ext cx="1676697" cy="1017196"/>
          </a:xfrm>
          <a:prstGeom prst="rect">
            <a:avLst/>
          </a:prstGeom>
          <a:noFill/>
          <a:ln>
            <a:noFill/>
          </a:ln>
        </p:spPr>
      </p:pic>
      <p:pic>
        <p:nvPicPr>
          <p:cNvPr id="281" name="Google Shape;281;p13"/>
          <p:cNvPicPr preferRelativeResize="0"/>
          <p:nvPr/>
        </p:nvPicPr>
        <p:blipFill rotWithShape="1">
          <a:blip r:embed="rId16">
            <a:alphaModFix/>
          </a:blip>
          <a:srcRect b="0" l="0" r="0" t="0"/>
          <a:stretch/>
        </p:blipFill>
        <p:spPr>
          <a:xfrm>
            <a:off x="1885355" y="5038543"/>
            <a:ext cx="1053264" cy="1188082"/>
          </a:xfrm>
          <a:prstGeom prst="rect">
            <a:avLst/>
          </a:prstGeom>
          <a:noFill/>
          <a:ln>
            <a:noFill/>
          </a:ln>
        </p:spPr>
      </p:pic>
      <p:pic>
        <p:nvPicPr>
          <p:cNvPr id="282" name="Google Shape;282;p13"/>
          <p:cNvPicPr preferRelativeResize="0"/>
          <p:nvPr/>
        </p:nvPicPr>
        <p:blipFill rotWithShape="1">
          <a:blip r:embed="rId17">
            <a:alphaModFix/>
          </a:blip>
          <a:srcRect b="0" l="0" r="0" t="0"/>
          <a:stretch/>
        </p:blipFill>
        <p:spPr>
          <a:xfrm>
            <a:off x="10207399" y="1272918"/>
            <a:ext cx="1651412" cy="1651412"/>
          </a:xfrm>
          <a:prstGeom prst="rect">
            <a:avLst/>
          </a:prstGeom>
          <a:noFill/>
          <a:ln>
            <a:noFill/>
          </a:ln>
        </p:spPr>
      </p:pic>
      <p:pic>
        <p:nvPicPr>
          <p:cNvPr id="283" name="Google Shape;283;p13"/>
          <p:cNvPicPr preferRelativeResize="0"/>
          <p:nvPr/>
        </p:nvPicPr>
        <p:blipFill rotWithShape="1">
          <a:blip r:embed="rId18">
            <a:alphaModFix/>
          </a:blip>
          <a:srcRect b="0" l="0" r="0" t="0"/>
          <a:stretch/>
        </p:blipFill>
        <p:spPr>
          <a:xfrm>
            <a:off x="5614300" y="1441369"/>
            <a:ext cx="1940711" cy="1393235"/>
          </a:xfrm>
          <a:prstGeom prst="rect">
            <a:avLst/>
          </a:prstGeom>
          <a:noFill/>
          <a:ln>
            <a:noFill/>
          </a:ln>
        </p:spPr>
      </p:pic>
      <p:sp>
        <p:nvSpPr>
          <p:cNvPr id="284" name="Google Shape;284;p13"/>
          <p:cNvSpPr txBox="1"/>
          <p:nvPr/>
        </p:nvSpPr>
        <p:spPr>
          <a:xfrm>
            <a:off x="2579298" y="235215"/>
            <a:ext cx="540125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2700" u="sng">
                <a:solidFill>
                  <a:schemeClr val="dk1"/>
                </a:solidFill>
                <a:latin typeface="Trebuchet MS"/>
                <a:ea typeface="Trebuchet MS"/>
                <a:cs typeface="Trebuchet MS"/>
                <a:sym typeface="Trebuchet MS"/>
              </a:rPr>
              <a:t>Trust over 11+ years</a:t>
            </a:r>
            <a:endParaRPr/>
          </a:p>
          <a:p>
            <a:pPr indent="0" lvl="0" marL="0" marR="0" rtl="0" algn="ctr">
              <a:spcBef>
                <a:spcPts val="0"/>
              </a:spcBef>
              <a:spcAft>
                <a:spcPts val="0"/>
              </a:spcAft>
              <a:buNone/>
            </a:pPr>
            <a:r>
              <a:rPr i="1" lang="en-GB" sz="2700" u="sng">
                <a:solidFill>
                  <a:schemeClr val="dk1"/>
                </a:solidFill>
                <a:latin typeface="Trebuchet MS"/>
                <a:ea typeface="Trebuchet MS"/>
                <a:cs typeface="Trebuchet MS"/>
                <a:sym typeface="Trebuchet MS"/>
              </a:rPr>
              <a:t>Some* Major Clients</a:t>
            </a:r>
            <a:endParaRPr/>
          </a:p>
        </p:txBody>
      </p:sp>
      <p:sp>
        <p:nvSpPr>
          <p:cNvPr id="285" name="Google Shape;285;p13"/>
          <p:cNvSpPr/>
          <p:nvPr/>
        </p:nvSpPr>
        <p:spPr>
          <a:xfrm>
            <a:off x="329375" y="1574711"/>
            <a:ext cx="1685004" cy="4938702"/>
          </a:xfrm>
          <a:prstGeom prst="leftBracket">
            <a:avLst>
              <a:gd fmla="val 8333"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3"/>
          <p:cNvSpPr/>
          <p:nvPr/>
        </p:nvSpPr>
        <p:spPr>
          <a:xfrm>
            <a:off x="10371753" y="1343370"/>
            <a:ext cx="1507212" cy="5185938"/>
          </a:xfrm>
          <a:prstGeom prst="rightBracket">
            <a:avLst>
              <a:gd fmla="val 8333"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87" name="Google Shape;287;p13"/>
          <p:cNvPicPr preferRelativeResize="0"/>
          <p:nvPr/>
        </p:nvPicPr>
        <p:blipFill rotWithShape="1">
          <a:blip r:embed="rId19">
            <a:alphaModFix/>
          </a:blip>
          <a:srcRect b="0" l="0" r="0" t="0"/>
          <a:stretch/>
        </p:blipFill>
        <p:spPr>
          <a:xfrm>
            <a:off x="10412082" y="207380"/>
            <a:ext cx="1518249" cy="9656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4"/>
          <p:cNvSpPr txBox="1"/>
          <p:nvPr/>
        </p:nvSpPr>
        <p:spPr>
          <a:xfrm>
            <a:off x="4411780" y="178243"/>
            <a:ext cx="3882966"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2700" u="sng">
                <a:solidFill>
                  <a:schemeClr val="dk1"/>
                </a:solidFill>
                <a:latin typeface="Trebuchet MS"/>
                <a:ea typeface="Trebuchet MS"/>
                <a:cs typeface="Trebuchet MS"/>
                <a:sym typeface="Trebuchet MS"/>
              </a:rPr>
              <a:t>CTI Hardware Partners</a:t>
            </a:r>
            <a:endParaRPr/>
          </a:p>
        </p:txBody>
      </p:sp>
      <p:sp>
        <p:nvSpPr>
          <p:cNvPr id="293" name="Google Shape;293;p14"/>
          <p:cNvSpPr/>
          <p:nvPr/>
        </p:nvSpPr>
        <p:spPr>
          <a:xfrm>
            <a:off x="1665835" y="774794"/>
            <a:ext cx="1097075" cy="5930806"/>
          </a:xfrm>
          <a:prstGeom prst="leftBracket">
            <a:avLst>
              <a:gd fmla="val 8333"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14"/>
          <p:cNvSpPr/>
          <p:nvPr/>
        </p:nvSpPr>
        <p:spPr>
          <a:xfrm>
            <a:off x="9076026" y="774794"/>
            <a:ext cx="1150519" cy="5930806"/>
          </a:xfrm>
          <a:prstGeom prst="rightBracket">
            <a:avLst>
              <a:gd fmla="val 8333"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95" name="Google Shape;295;p14"/>
          <p:cNvPicPr preferRelativeResize="0"/>
          <p:nvPr/>
        </p:nvPicPr>
        <p:blipFill rotWithShape="1">
          <a:blip r:embed="rId3">
            <a:alphaModFix/>
          </a:blip>
          <a:srcRect b="0" l="0" r="0" t="0"/>
          <a:stretch/>
        </p:blipFill>
        <p:spPr>
          <a:xfrm>
            <a:off x="1831476" y="1059831"/>
            <a:ext cx="2095559" cy="1181100"/>
          </a:xfrm>
          <a:prstGeom prst="rect">
            <a:avLst/>
          </a:prstGeom>
          <a:noFill/>
          <a:ln>
            <a:noFill/>
          </a:ln>
        </p:spPr>
      </p:pic>
      <p:pic>
        <p:nvPicPr>
          <p:cNvPr id="296" name="Google Shape;296;p14"/>
          <p:cNvPicPr preferRelativeResize="0"/>
          <p:nvPr/>
        </p:nvPicPr>
        <p:blipFill rotWithShape="1">
          <a:blip r:embed="rId4">
            <a:alphaModFix/>
          </a:blip>
          <a:srcRect b="0" l="0" r="0" t="0"/>
          <a:stretch/>
        </p:blipFill>
        <p:spPr>
          <a:xfrm>
            <a:off x="4243616" y="1191956"/>
            <a:ext cx="2667275" cy="916850"/>
          </a:xfrm>
          <a:prstGeom prst="rect">
            <a:avLst/>
          </a:prstGeom>
          <a:noFill/>
          <a:ln>
            <a:noFill/>
          </a:ln>
        </p:spPr>
      </p:pic>
      <p:pic>
        <p:nvPicPr>
          <p:cNvPr id="297" name="Google Shape;297;p14"/>
          <p:cNvPicPr preferRelativeResize="0"/>
          <p:nvPr/>
        </p:nvPicPr>
        <p:blipFill rotWithShape="1">
          <a:blip r:embed="rId5">
            <a:alphaModFix/>
          </a:blip>
          <a:srcRect b="0" l="0" r="0" t="0"/>
          <a:stretch/>
        </p:blipFill>
        <p:spPr>
          <a:xfrm>
            <a:off x="7570050" y="413500"/>
            <a:ext cx="2514671" cy="2363930"/>
          </a:xfrm>
          <a:prstGeom prst="rect">
            <a:avLst/>
          </a:prstGeom>
          <a:noFill/>
          <a:ln>
            <a:noFill/>
          </a:ln>
        </p:spPr>
      </p:pic>
      <p:pic>
        <p:nvPicPr>
          <p:cNvPr id="298" name="Google Shape;298;p14"/>
          <p:cNvPicPr preferRelativeResize="0"/>
          <p:nvPr/>
        </p:nvPicPr>
        <p:blipFill rotWithShape="1">
          <a:blip r:embed="rId6">
            <a:alphaModFix/>
          </a:blip>
          <a:srcRect b="0" l="0" r="0" t="0"/>
          <a:stretch/>
        </p:blipFill>
        <p:spPr>
          <a:xfrm>
            <a:off x="2196385" y="2859635"/>
            <a:ext cx="2095560" cy="916850"/>
          </a:xfrm>
          <a:prstGeom prst="rect">
            <a:avLst/>
          </a:prstGeom>
          <a:noFill/>
          <a:ln>
            <a:noFill/>
          </a:ln>
        </p:spPr>
      </p:pic>
      <p:pic>
        <p:nvPicPr>
          <p:cNvPr id="299" name="Google Shape;299;p14"/>
          <p:cNvPicPr preferRelativeResize="0"/>
          <p:nvPr/>
        </p:nvPicPr>
        <p:blipFill rotWithShape="1">
          <a:blip r:embed="rId7">
            <a:alphaModFix/>
          </a:blip>
          <a:srcRect b="0" l="0" r="0" t="0"/>
          <a:stretch/>
        </p:blipFill>
        <p:spPr>
          <a:xfrm>
            <a:off x="5058408" y="2628453"/>
            <a:ext cx="2502696" cy="1143000"/>
          </a:xfrm>
          <a:prstGeom prst="rect">
            <a:avLst/>
          </a:prstGeom>
          <a:noFill/>
          <a:ln>
            <a:noFill/>
          </a:ln>
        </p:spPr>
      </p:pic>
      <p:pic>
        <p:nvPicPr>
          <p:cNvPr id="300" name="Google Shape;300;p14"/>
          <p:cNvPicPr preferRelativeResize="0"/>
          <p:nvPr/>
        </p:nvPicPr>
        <p:blipFill rotWithShape="1">
          <a:blip r:embed="rId8">
            <a:alphaModFix/>
          </a:blip>
          <a:srcRect b="0" l="0" r="0" t="0"/>
          <a:stretch/>
        </p:blipFill>
        <p:spPr>
          <a:xfrm>
            <a:off x="8243633" y="2511772"/>
            <a:ext cx="1722367" cy="1193880"/>
          </a:xfrm>
          <a:prstGeom prst="rect">
            <a:avLst/>
          </a:prstGeom>
          <a:noFill/>
          <a:ln>
            <a:noFill/>
          </a:ln>
        </p:spPr>
      </p:pic>
      <p:pic>
        <p:nvPicPr>
          <p:cNvPr id="301" name="Google Shape;301;p14"/>
          <p:cNvPicPr preferRelativeResize="0"/>
          <p:nvPr/>
        </p:nvPicPr>
        <p:blipFill rotWithShape="1">
          <a:blip r:embed="rId9">
            <a:alphaModFix/>
          </a:blip>
          <a:srcRect b="0" l="0" r="0" t="0"/>
          <a:stretch/>
        </p:blipFill>
        <p:spPr>
          <a:xfrm>
            <a:off x="2152634" y="3121564"/>
            <a:ext cx="2804588" cy="3147869"/>
          </a:xfrm>
          <a:prstGeom prst="rect">
            <a:avLst/>
          </a:prstGeom>
          <a:noFill/>
          <a:ln>
            <a:noFill/>
          </a:ln>
        </p:spPr>
      </p:pic>
      <p:pic>
        <p:nvPicPr>
          <p:cNvPr id="302" name="Google Shape;302;p14"/>
          <p:cNvPicPr preferRelativeResize="0"/>
          <p:nvPr/>
        </p:nvPicPr>
        <p:blipFill rotWithShape="1">
          <a:blip r:embed="rId10">
            <a:alphaModFix/>
          </a:blip>
          <a:srcRect b="0" l="0" r="0" t="0"/>
          <a:stretch/>
        </p:blipFill>
        <p:spPr>
          <a:xfrm>
            <a:off x="6048801" y="3904179"/>
            <a:ext cx="4491890" cy="1516837"/>
          </a:xfrm>
          <a:prstGeom prst="rect">
            <a:avLst/>
          </a:prstGeom>
          <a:noFill/>
          <a:ln>
            <a:noFill/>
          </a:ln>
        </p:spPr>
      </p:pic>
      <p:pic>
        <p:nvPicPr>
          <p:cNvPr id="303" name="Google Shape;303;p14"/>
          <p:cNvPicPr preferRelativeResize="0"/>
          <p:nvPr/>
        </p:nvPicPr>
        <p:blipFill rotWithShape="1">
          <a:blip r:embed="rId11">
            <a:alphaModFix/>
          </a:blip>
          <a:srcRect b="0" l="0" r="0" t="0"/>
          <a:stretch/>
        </p:blipFill>
        <p:spPr>
          <a:xfrm>
            <a:off x="2139879" y="5595267"/>
            <a:ext cx="2937672" cy="807106"/>
          </a:xfrm>
          <a:prstGeom prst="rect">
            <a:avLst/>
          </a:prstGeom>
          <a:noFill/>
          <a:ln>
            <a:noFill/>
          </a:ln>
        </p:spPr>
      </p:pic>
      <p:pic>
        <p:nvPicPr>
          <p:cNvPr id="304" name="Google Shape;304;p14"/>
          <p:cNvPicPr preferRelativeResize="0"/>
          <p:nvPr/>
        </p:nvPicPr>
        <p:blipFill rotWithShape="1">
          <a:blip r:embed="rId12">
            <a:alphaModFix/>
          </a:blip>
          <a:srcRect b="0" l="0" r="0" t="0"/>
          <a:stretch/>
        </p:blipFill>
        <p:spPr>
          <a:xfrm>
            <a:off x="5730787" y="5343308"/>
            <a:ext cx="1153733" cy="1311023"/>
          </a:xfrm>
          <a:prstGeom prst="rect">
            <a:avLst/>
          </a:prstGeom>
          <a:noFill/>
          <a:ln>
            <a:noFill/>
          </a:ln>
        </p:spPr>
      </p:pic>
      <p:pic>
        <p:nvPicPr>
          <p:cNvPr id="305" name="Google Shape;305;p14"/>
          <p:cNvPicPr preferRelativeResize="0"/>
          <p:nvPr/>
        </p:nvPicPr>
        <p:blipFill rotWithShape="1">
          <a:blip r:embed="rId13">
            <a:alphaModFix/>
          </a:blip>
          <a:srcRect b="0" l="0" r="0" t="0"/>
          <a:stretch/>
        </p:blipFill>
        <p:spPr>
          <a:xfrm>
            <a:off x="7913445" y="5426459"/>
            <a:ext cx="2052555" cy="1015715"/>
          </a:xfrm>
          <a:prstGeom prst="rect">
            <a:avLst/>
          </a:prstGeom>
          <a:noFill/>
          <a:ln>
            <a:noFill/>
          </a:ln>
        </p:spPr>
      </p:pic>
      <p:pic>
        <p:nvPicPr>
          <p:cNvPr id="306" name="Google Shape;306;p14"/>
          <p:cNvPicPr preferRelativeResize="0"/>
          <p:nvPr/>
        </p:nvPicPr>
        <p:blipFill rotWithShape="1">
          <a:blip r:embed="rId14">
            <a:alphaModFix/>
          </a:blip>
          <a:srcRect b="0" l="0" r="0" t="0"/>
          <a:stretch/>
        </p:blipFill>
        <p:spPr>
          <a:xfrm>
            <a:off x="10597768" y="3976309"/>
            <a:ext cx="1506382" cy="1112592"/>
          </a:xfrm>
          <a:prstGeom prst="rect">
            <a:avLst/>
          </a:prstGeom>
          <a:noFill/>
          <a:ln>
            <a:noFill/>
          </a:ln>
        </p:spPr>
      </p:pic>
      <p:pic>
        <p:nvPicPr>
          <p:cNvPr id="307" name="Google Shape;307;p14"/>
          <p:cNvPicPr preferRelativeResize="0"/>
          <p:nvPr/>
        </p:nvPicPr>
        <p:blipFill rotWithShape="1">
          <a:blip r:embed="rId15">
            <a:alphaModFix/>
          </a:blip>
          <a:srcRect b="0" l="0" r="0" t="0"/>
          <a:stretch/>
        </p:blipFill>
        <p:spPr>
          <a:xfrm>
            <a:off x="10689233" y="2535420"/>
            <a:ext cx="1399981" cy="1045061"/>
          </a:xfrm>
          <a:prstGeom prst="rect">
            <a:avLst/>
          </a:prstGeom>
          <a:noFill/>
          <a:ln>
            <a:noFill/>
          </a:ln>
        </p:spPr>
      </p:pic>
      <p:pic>
        <p:nvPicPr>
          <p:cNvPr id="308" name="Google Shape;308;p14"/>
          <p:cNvPicPr preferRelativeResize="0"/>
          <p:nvPr/>
        </p:nvPicPr>
        <p:blipFill rotWithShape="1">
          <a:blip r:embed="rId16">
            <a:alphaModFix/>
          </a:blip>
          <a:srcRect b="0" l="0" r="0" t="0"/>
          <a:stretch/>
        </p:blipFill>
        <p:spPr>
          <a:xfrm>
            <a:off x="10553906" y="933497"/>
            <a:ext cx="1743245" cy="1307434"/>
          </a:xfrm>
          <a:prstGeom prst="rect">
            <a:avLst/>
          </a:prstGeom>
          <a:noFill/>
          <a:ln>
            <a:noFill/>
          </a:ln>
        </p:spPr>
      </p:pic>
      <p:pic>
        <p:nvPicPr>
          <p:cNvPr id="309" name="Google Shape;309;p14"/>
          <p:cNvPicPr preferRelativeResize="0"/>
          <p:nvPr/>
        </p:nvPicPr>
        <p:blipFill rotWithShape="1">
          <a:blip r:embed="rId17">
            <a:alphaModFix/>
          </a:blip>
          <a:srcRect b="0" l="0" r="0" t="0"/>
          <a:stretch/>
        </p:blipFill>
        <p:spPr>
          <a:xfrm>
            <a:off x="10719541" y="5484729"/>
            <a:ext cx="1360097" cy="994443"/>
          </a:xfrm>
          <a:prstGeom prst="rect">
            <a:avLst/>
          </a:prstGeom>
          <a:noFill/>
          <a:ln>
            <a:noFill/>
          </a:ln>
        </p:spPr>
      </p:pic>
      <p:pic>
        <p:nvPicPr>
          <p:cNvPr id="310" name="Google Shape;310;p14"/>
          <p:cNvPicPr preferRelativeResize="0"/>
          <p:nvPr/>
        </p:nvPicPr>
        <p:blipFill rotWithShape="1">
          <a:blip r:embed="rId18">
            <a:alphaModFix/>
          </a:blip>
          <a:srcRect b="0" l="0" r="0" t="0"/>
          <a:stretch/>
        </p:blipFill>
        <p:spPr>
          <a:xfrm>
            <a:off x="10412082" y="207380"/>
            <a:ext cx="1518249" cy="9656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5"/>
          <p:cNvSpPr txBox="1"/>
          <p:nvPr/>
        </p:nvSpPr>
        <p:spPr>
          <a:xfrm>
            <a:off x="5784107" y="106017"/>
            <a:ext cx="2000868"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2700" u="sng">
                <a:solidFill>
                  <a:schemeClr val="dk1"/>
                </a:solidFill>
                <a:latin typeface="Trebuchet MS"/>
                <a:ea typeface="Trebuchet MS"/>
                <a:cs typeface="Trebuchet MS"/>
                <a:sym typeface="Trebuchet MS"/>
              </a:rPr>
              <a:t>Useful links</a:t>
            </a:r>
            <a:endParaRPr i="1" sz="2700">
              <a:solidFill>
                <a:schemeClr val="dk1"/>
              </a:solidFill>
              <a:latin typeface="Trebuchet MS"/>
              <a:ea typeface="Trebuchet MS"/>
              <a:cs typeface="Trebuchet MS"/>
              <a:sym typeface="Trebuchet MS"/>
            </a:endParaRPr>
          </a:p>
        </p:txBody>
      </p:sp>
      <p:sp>
        <p:nvSpPr>
          <p:cNvPr id="316" name="Google Shape;316;p15"/>
          <p:cNvSpPr/>
          <p:nvPr/>
        </p:nvSpPr>
        <p:spPr>
          <a:xfrm>
            <a:off x="5504903" y="1058849"/>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u="sng">
                <a:solidFill>
                  <a:schemeClr val="lt1"/>
                </a:solidFill>
                <a:latin typeface="Calibri"/>
                <a:ea typeface="Calibri"/>
                <a:cs typeface="Calibri"/>
                <a:sym typeface="Calibri"/>
                <a:hlinkClick r:id="rId3">
                  <a:extLst>
                    <a:ext uri="{A12FA001-AC4F-418D-AE19-62706E023703}">
                      <ahyp:hlinkClr val="tx"/>
                    </a:ext>
                  </a:extLst>
                </a:hlinkClick>
              </a:rPr>
              <a:t>Domestic Architectures</a:t>
            </a:r>
            <a:endParaRPr i="1" sz="1800">
              <a:solidFill>
                <a:schemeClr val="lt1"/>
              </a:solidFill>
              <a:latin typeface="Calibri"/>
              <a:ea typeface="Calibri"/>
              <a:cs typeface="Calibri"/>
              <a:sym typeface="Calibri"/>
            </a:endParaRPr>
          </a:p>
        </p:txBody>
      </p:sp>
      <p:sp>
        <p:nvSpPr>
          <p:cNvPr id="317" name="Google Shape;317;p15"/>
          <p:cNvSpPr/>
          <p:nvPr/>
        </p:nvSpPr>
        <p:spPr>
          <a:xfrm>
            <a:off x="5504903" y="1402648"/>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u="sng">
                <a:solidFill>
                  <a:schemeClr val="lt1"/>
                </a:solidFill>
                <a:latin typeface="Calibri"/>
                <a:ea typeface="Calibri"/>
                <a:cs typeface="Calibri"/>
                <a:sym typeface="Calibri"/>
                <a:hlinkClick r:id="rId4">
                  <a:extLst>
                    <a:ext uri="{A12FA001-AC4F-418D-AE19-62706E023703}">
                      <ahyp:hlinkClr val="tx"/>
                    </a:ext>
                  </a:extLst>
                </a:hlinkClick>
              </a:rPr>
              <a:t>International Architectures</a:t>
            </a:r>
            <a:endParaRPr i="1" sz="1800">
              <a:solidFill>
                <a:schemeClr val="lt1"/>
              </a:solidFill>
              <a:latin typeface="Calibri"/>
              <a:ea typeface="Calibri"/>
              <a:cs typeface="Calibri"/>
              <a:sym typeface="Calibri"/>
            </a:endParaRPr>
          </a:p>
        </p:txBody>
      </p:sp>
      <p:sp>
        <p:nvSpPr>
          <p:cNvPr id="318" name="Google Shape;318;p15"/>
          <p:cNvSpPr/>
          <p:nvPr/>
        </p:nvSpPr>
        <p:spPr>
          <a:xfrm>
            <a:off x="5504903" y="1746447"/>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u="sng">
                <a:solidFill>
                  <a:schemeClr val="lt1"/>
                </a:solidFill>
                <a:latin typeface="Calibri"/>
                <a:ea typeface="Calibri"/>
                <a:cs typeface="Calibri"/>
                <a:sym typeface="Calibri"/>
                <a:hlinkClick r:id="rId5">
                  <a:extLst>
                    <a:ext uri="{A12FA001-AC4F-418D-AE19-62706E023703}">
                      <ahyp:hlinkClr val="tx"/>
                    </a:ext>
                  </a:extLst>
                </a:hlinkClick>
              </a:rPr>
              <a:t>Demo Video</a:t>
            </a:r>
            <a:endParaRPr i="1" sz="1800">
              <a:solidFill>
                <a:schemeClr val="lt1"/>
              </a:solidFill>
              <a:latin typeface="Calibri"/>
              <a:ea typeface="Calibri"/>
              <a:cs typeface="Calibri"/>
              <a:sym typeface="Calibri"/>
            </a:endParaRPr>
          </a:p>
        </p:txBody>
      </p:sp>
      <p:sp>
        <p:nvSpPr>
          <p:cNvPr id="319" name="Google Shape;319;p15"/>
          <p:cNvSpPr/>
          <p:nvPr/>
        </p:nvSpPr>
        <p:spPr>
          <a:xfrm>
            <a:off x="5504903" y="2090246"/>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u="sng">
                <a:solidFill>
                  <a:schemeClr val="lt1"/>
                </a:solidFill>
                <a:latin typeface="Calibri"/>
                <a:ea typeface="Calibri"/>
                <a:cs typeface="Calibri"/>
                <a:sym typeface="Calibri"/>
                <a:hlinkClick r:id="rId6">
                  <a:extLst>
                    <a:ext uri="{A12FA001-AC4F-418D-AE19-62706E023703}">
                      <ahyp:hlinkClr val="tx"/>
                    </a:ext>
                  </a:extLst>
                </a:hlinkClick>
              </a:rPr>
              <a:t>Video Tutorials</a:t>
            </a:r>
            <a:endParaRPr i="1" sz="1800">
              <a:solidFill>
                <a:schemeClr val="lt1"/>
              </a:solidFill>
              <a:latin typeface="Calibri"/>
              <a:ea typeface="Calibri"/>
              <a:cs typeface="Calibri"/>
              <a:sym typeface="Calibri"/>
            </a:endParaRPr>
          </a:p>
        </p:txBody>
      </p:sp>
      <p:sp>
        <p:nvSpPr>
          <p:cNvPr id="320" name="Google Shape;320;p15"/>
          <p:cNvSpPr/>
          <p:nvPr/>
        </p:nvSpPr>
        <p:spPr>
          <a:xfrm>
            <a:off x="5504903" y="2434045"/>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u="sng">
                <a:solidFill>
                  <a:schemeClr val="lt1"/>
                </a:solidFill>
                <a:latin typeface="Calibri"/>
                <a:ea typeface="Calibri"/>
                <a:cs typeface="Calibri"/>
                <a:sym typeface="Calibri"/>
                <a:hlinkClick r:id="rId7">
                  <a:extLst>
                    <a:ext uri="{A12FA001-AC4F-418D-AE19-62706E023703}">
                      <ahyp:hlinkClr val="tx"/>
                    </a:ext>
                  </a:extLst>
                </a:hlinkClick>
              </a:rPr>
              <a:t>Sample Voice Overs, Jingles and Melodies</a:t>
            </a:r>
            <a:endParaRPr i="1" sz="1800">
              <a:solidFill>
                <a:schemeClr val="lt1"/>
              </a:solidFill>
              <a:latin typeface="Calibri"/>
              <a:ea typeface="Calibri"/>
              <a:cs typeface="Calibri"/>
              <a:sym typeface="Calibri"/>
            </a:endParaRPr>
          </a:p>
        </p:txBody>
      </p:sp>
      <p:sp>
        <p:nvSpPr>
          <p:cNvPr id="321" name="Google Shape;321;p15"/>
          <p:cNvSpPr/>
          <p:nvPr/>
        </p:nvSpPr>
        <p:spPr>
          <a:xfrm>
            <a:off x="5504903" y="2777844"/>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u="sng">
                <a:solidFill>
                  <a:schemeClr val="lt1"/>
                </a:solidFill>
                <a:latin typeface="Calibri"/>
                <a:ea typeface="Calibri"/>
                <a:cs typeface="Calibri"/>
                <a:sym typeface="Calibri"/>
                <a:hlinkClick r:id="rId8">
                  <a:extLst>
                    <a:ext uri="{A12FA001-AC4F-418D-AE19-62706E023703}">
                      <ahyp:hlinkClr val="tx"/>
                    </a:ext>
                  </a:extLst>
                </a:hlinkClick>
              </a:rPr>
              <a:t>DoT License / OSP Registration</a:t>
            </a:r>
            <a:endParaRPr i="1" sz="1800">
              <a:solidFill>
                <a:schemeClr val="lt1"/>
              </a:solidFill>
              <a:latin typeface="Calibri"/>
              <a:ea typeface="Calibri"/>
              <a:cs typeface="Calibri"/>
              <a:sym typeface="Calibri"/>
            </a:endParaRPr>
          </a:p>
        </p:txBody>
      </p:sp>
      <p:sp>
        <p:nvSpPr>
          <p:cNvPr id="322" name="Google Shape;322;p15"/>
          <p:cNvSpPr/>
          <p:nvPr/>
        </p:nvSpPr>
        <p:spPr>
          <a:xfrm>
            <a:off x="5504903" y="3121643"/>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u="sng">
                <a:solidFill>
                  <a:schemeClr val="lt1"/>
                </a:solidFill>
                <a:latin typeface="Calibri"/>
                <a:ea typeface="Calibri"/>
                <a:cs typeface="Calibri"/>
                <a:sym typeface="Calibri"/>
                <a:hlinkClick r:id="rId9">
                  <a:extLst>
                    <a:ext uri="{A12FA001-AC4F-418D-AE19-62706E023703}">
                      <ahyp:hlinkClr val="tx"/>
                    </a:ext>
                  </a:extLst>
                </a:hlinkClick>
              </a:rPr>
              <a:t>PRI card / GSM Gateway / IP Phones / Headphone Buy Online</a:t>
            </a:r>
            <a:endParaRPr i="1" sz="1800">
              <a:solidFill>
                <a:schemeClr val="lt1"/>
              </a:solidFill>
              <a:latin typeface="Calibri"/>
              <a:ea typeface="Calibri"/>
              <a:cs typeface="Calibri"/>
              <a:sym typeface="Calibri"/>
            </a:endParaRPr>
          </a:p>
        </p:txBody>
      </p:sp>
      <p:sp>
        <p:nvSpPr>
          <p:cNvPr id="323" name="Google Shape;323;p15"/>
          <p:cNvSpPr/>
          <p:nvPr/>
        </p:nvSpPr>
        <p:spPr>
          <a:xfrm>
            <a:off x="5504903" y="3465442"/>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a:solidFill>
                  <a:schemeClr val="lt1"/>
                </a:solidFill>
                <a:latin typeface="Calibri"/>
                <a:ea typeface="Calibri"/>
                <a:cs typeface="Calibri"/>
                <a:sym typeface="Calibri"/>
              </a:rPr>
              <a:t>Vendor Comparison</a:t>
            </a:r>
            <a:endParaRPr i="1" sz="1800">
              <a:solidFill>
                <a:schemeClr val="lt1"/>
              </a:solidFill>
              <a:latin typeface="Calibri"/>
              <a:ea typeface="Calibri"/>
              <a:cs typeface="Calibri"/>
              <a:sym typeface="Calibri"/>
            </a:endParaRPr>
          </a:p>
        </p:txBody>
      </p:sp>
      <p:sp>
        <p:nvSpPr>
          <p:cNvPr id="324" name="Google Shape;324;p15"/>
          <p:cNvSpPr/>
          <p:nvPr/>
        </p:nvSpPr>
        <p:spPr>
          <a:xfrm>
            <a:off x="5504903" y="3809241"/>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a:solidFill>
                  <a:schemeClr val="lt1"/>
                </a:solidFill>
                <a:latin typeface="Calibri"/>
                <a:ea typeface="Calibri"/>
                <a:cs typeface="Calibri"/>
                <a:sym typeface="Calibri"/>
              </a:rPr>
              <a:t>Avyukta CRM Demo Video</a:t>
            </a:r>
            <a:endParaRPr i="1" sz="1800">
              <a:solidFill>
                <a:schemeClr val="lt1"/>
              </a:solidFill>
              <a:latin typeface="Calibri"/>
              <a:ea typeface="Calibri"/>
              <a:cs typeface="Calibri"/>
              <a:sym typeface="Calibri"/>
            </a:endParaRPr>
          </a:p>
        </p:txBody>
      </p:sp>
      <p:sp>
        <p:nvSpPr>
          <p:cNvPr id="325" name="Google Shape;325;p15"/>
          <p:cNvSpPr/>
          <p:nvPr/>
        </p:nvSpPr>
        <p:spPr>
          <a:xfrm>
            <a:off x="5504903" y="4153040"/>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a:solidFill>
                  <a:schemeClr val="lt1"/>
                </a:solidFill>
                <a:latin typeface="Calibri"/>
                <a:ea typeface="Calibri"/>
                <a:cs typeface="Calibri"/>
                <a:sym typeface="Calibri"/>
              </a:rPr>
              <a:t>Avyukta Sales CRM Demo Video</a:t>
            </a:r>
            <a:endParaRPr i="1" sz="1800">
              <a:solidFill>
                <a:schemeClr val="lt1"/>
              </a:solidFill>
              <a:latin typeface="Calibri"/>
              <a:ea typeface="Calibri"/>
              <a:cs typeface="Calibri"/>
              <a:sym typeface="Calibri"/>
            </a:endParaRPr>
          </a:p>
        </p:txBody>
      </p:sp>
      <p:sp>
        <p:nvSpPr>
          <p:cNvPr id="326" name="Google Shape;326;p15"/>
          <p:cNvSpPr/>
          <p:nvPr/>
        </p:nvSpPr>
        <p:spPr>
          <a:xfrm>
            <a:off x="5504903" y="4496839"/>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a:solidFill>
                  <a:schemeClr val="lt1"/>
                </a:solidFill>
                <a:latin typeface="Calibri"/>
                <a:ea typeface="Calibri"/>
                <a:cs typeface="Calibri"/>
                <a:sym typeface="Calibri"/>
              </a:rPr>
              <a:t>Avyukta Task CRM Demo Video</a:t>
            </a:r>
            <a:endParaRPr i="1" sz="1800">
              <a:solidFill>
                <a:schemeClr val="lt1"/>
              </a:solidFill>
              <a:latin typeface="Calibri"/>
              <a:ea typeface="Calibri"/>
              <a:cs typeface="Calibri"/>
              <a:sym typeface="Calibri"/>
            </a:endParaRPr>
          </a:p>
        </p:txBody>
      </p:sp>
      <p:sp>
        <p:nvSpPr>
          <p:cNvPr id="327" name="Google Shape;327;p15"/>
          <p:cNvSpPr/>
          <p:nvPr/>
        </p:nvSpPr>
        <p:spPr>
          <a:xfrm>
            <a:off x="5504903" y="4840638"/>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a:solidFill>
                  <a:schemeClr val="lt1"/>
                </a:solidFill>
                <a:latin typeface="Calibri"/>
                <a:ea typeface="Calibri"/>
                <a:cs typeface="Calibri"/>
                <a:sym typeface="Calibri"/>
              </a:rPr>
              <a:t>Avyukta Today CRM Demo Video</a:t>
            </a:r>
            <a:endParaRPr i="1" sz="1800">
              <a:solidFill>
                <a:schemeClr val="lt1"/>
              </a:solidFill>
              <a:latin typeface="Calibri"/>
              <a:ea typeface="Calibri"/>
              <a:cs typeface="Calibri"/>
              <a:sym typeface="Calibri"/>
            </a:endParaRPr>
          </a:p>
        </p:txBody>
      </p:sp>
      <p:sp>
        <p:nvSpPr>
          <p:cNvPr id="328" name="Google Shape;328;p15"/>
          <p:cNvSpPr/>
          <p:nvPr/>
        </p:nvSpPr>
        <p:spPr>
          <a:xfrm>
            <a:off x="5504903" y="5184437"/>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a:solidFill>
                  <a:schemeClr val="lt1"/>
                </a:solidFill>
                <a:latin typeface="Calibri"/>
                <a:ea typeface="Calibri"/>
                <a:cs typeface="Calibri"/>
                <a:sym typeface="Calibri"/>
              </a:rPr>
              <a:t>Request a Demo</a:t>
            </a:r>
            <a:endParaRPr i="1" sz="1800">
              <a:solidFill>
                <a:schemeClr val="lt1"/>
              </a:solidFill>
              <a:latin typeface="Calibri"/>
              <a:ea typeface="Calibri"/>
              <a:cs typeface="Calibri"/>
              <a:sym typeface="Calibri"/>
            </a:endParaRPr>
          </a:p>
        </p:txBody>
      </p:sp>
      <p:sp>
        <p:nvSpPr>
          <p:cNvPr id="329" name="Google Shape;329;p15"/>
          <p:cNvSpPr/>
          <p:nvPr/>
        </p:nvSpPr>
        <p:spPr>
          <a:xfrm>
            <a:off x="5504903" y="5528236"/>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a:solidFill>
                  <a:schemeClr val="lt1"/>
                </a:solidFill>
                <a:latin typeface="Calibri"/>
                <a:ea typeface="Calibri"/>
                <a:cs typeface="Calibri"/>
                <a:sym typeface="Calibri"/>
              </a:rPr>
              <a:t>Avyukta Client CRM Login</a:t>
            </a:r>
            <a:endParaRPr i="1" sz="1800">
              <a:solidFill>
                <a:schemeClr val="lt1"/>
              </a:solidFill>
              <a:latin typeface="Calibri"/>
              <a:ea typeface="Calibri"/>
              <a:cs typeface="Calibri"/>
              <a:sym typeface="Calibri"/>
            </a:endParaRPr>
          </a:p>
        </p:txBody>
      </p:sp>
      <p:sp>
        <p:nvSpPr>
          <p:cNvPr id="330" name="Google Shape;330;p15"/>
          <p:cNvSpPr/>
          <p:nvPr/>
        </p:nvSpPr>
        <p:spPr>
          <a:xfrm>
            <a:off x="5504903" y="5872035"/>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a:solidFill>
                  <a:schemeClr val="lt1"/>
                </a:solidFill>
                <a:latin typeface="Calibri"/>
                <a:ea typeface="Calibri"/>
                <a:cs typeface="Calibri"/>
                <a:sym typeface="Calibri"/>
              </a:rPr>
              <a:t>Support SLA</a:t>
            </a:r>
            <a:endParaRPr i="1" sz="1800">
              <a:solidFill>
                <a:schemeClr val="lt1"/>
              </a:solidFill>
              <a:latin typeface="Calibri"/>
              <a:ea typeface="Calibri"/>
              <a:cs typeface="Calibri"/>
              <a:sym typeface="Calibri"/>
            </a:endParaRPr>
          </a:p>
        </p:txBody>
      </p:sp>
      <p:sp>
        <p:nvSpPr>
          <p:cNvPr id="331" name="Google Shape;331;p15"/>
          <p:cNvSpPr/>
          <p:nvPr/>
        </p:nvSpPr>
        <p:spPr>
          <a:xfrm>
            <a:off x="5504903" y="6215834"/>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a:solidFill>
                  <a:schemeClr val="lt1"/>
                </a:solidFill>
                <a:latin typeface="Calibri"/>
                <a:ea typeface="Calibri"/>
                <a:cs typeface="Calibri"/>
                <a:sym typeface="Calibri"/>
              </a:rPr>
              <a:t>Avyukta on Youtube</a:t>
            </a:r>
            <a:endParaRPr i="1" sz="1800">
              <a:solidFill>
                <a:schemeClr val="lt1"/>
              </a:solidFill>
              <a:latin typeface="Calibri"/>
              <a:ea typeface="Calibri"/>
              <a:cs typeface="Calibri"/>
              <a:sym typeface="Calibri"/>
            </a:endParaRPr>
          </a:p>
        </p:txBody>
      </p:sp>
      <p:sp>
        <p:nvSpPr>
          <p:cNvPr id="332" name="Google Shape;332;p15"/>
          <p:cNvSpPr/>
          <p:nvPr/>
        </p:nvSpPr>
        <p:spPr>
          <a:xfrm>
            <a:off x="5504903" y="6559633"/>
            <a:ext cx="2525966" cy="298332"/>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i="1" lang="en-GB" sz="1800">
                <a:solidFill>
                  <a:schemeClr val="lt1"/>
                </a:solidFill>
                <a:latin typeface="Calibri"/>
                <a:ea typeface="Calibri"/>
                <a:cs typeface="Calibri"/>
                <a:sym typeface="Calibri"/>
              </a:rPr>
              <a:t>Avyukta on Linkedin</a:t>
            </a:r>
            <a:endParaRPr i="1" sz="1800">
              <a:solidFill>
                <a:schemeClr val="lt1"/>
              </a:solidFill>
              <a:latin typeface="Calibri"/>
              <a:ea typeface="Calibri"/>
              <a:cs typeface="Calibri"/>
              <a:sym typeface="Calibri"/>
            </a:endParaRPr>
          </a:p>
        </p:txBody>
      </p:sp>
      <p:pic>
        <p:nvPicPr>
          <p:cNvPr id="333" name="Google Shape;333;p15"/>
          <p:cNvPicPr preferRelativeResize="0"/>
          <p:nvPr/>
        </p:nvPicPr>
        <p:blipFill rotWithShape="1">
          <a:blip r:embed="rId10">
            <a:alphaModFix/>
          </a:blip>
          <a:srcRect b="0" l="0" r="0" t="0"/>
          <a:stretch/>
        </p:blipFill>
        <p:spPr>
          <a:xfrm>
            <a:off x="10412082" y="207381"/>
            <a:ext cx="1518249" cy="7009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16"/>
          <p:cNvPicPr preferRelativeResize="0"/>
          <p:nvPr/>
        </p:nvPicPr>
        <p:blipFill rotWithShape="1">
          <a:blip r:embed="rId3">
            <a:alphaModFix/>
          </a:blip>
          <a:srcRect b="0" l="0" r="0" t="0"/>
          <a:stretch/>
        </p:blipFill>
        <p:spPr>
          <a:xfrm>
            <a:off x="10412082" y="207381"/>
            <a:ext cx="1518249" cy="767624"/>
          </a:xfrm>
          <a:prstGeom prst="rect">
            <a:avLst/>
          </a:prstGeom>
          <a:noFill/>
          <a:ln>
            <a:noFill/>
          </a:ln>
        </p:spPr>
      </p:pic>
      <p:sp>
        <p:nvSpPr>
          <p:cNvPr id="339" name="Google Shape;339;p16"/>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6000">
                <a:solidFill>
                  <a:schemeClr val="lt1"/>
                </a:solidFill>
                <a:latin typeface="Calibri"/>
                <a:ea typeface="Calibri"/>
                <a:cs typeface="Calibri"/>
                <a:sym typeface="Calibri"/>
              </a:rPr>
              <a:t>Thank You for Your Time</a:t>
            </a:r>
            <a:endParaRPr b="1" sz="6000">
              <a:solidFill>
                <a:schemeClr val="lt1"/>
              </a:solidFill>
              <a:latin typeface="Calibri"/>
              <a:ea typeface="Calibri"/>
              <a:cs typeface="Calibri"/>
              <a:sym typeface="Calibri"/>
            </a:endParaRPr>
          </a:p>
        </p:txBody>
      </p:sp>
      <p:sp>
        <p:nvSpPr>
          <p:cNvPr id="340" name="Google Shape;340;p16"/>
          <p:cNvSpPr txBox="1"/>
          <p:nvPr>
            <p:ph type="title"/>
          </p:nvPr>
        </p:nvSpPr>
        <p:spPr>
          <a:xfrm>
            <a:off x="2777704" y="207380"/>
            <a:ext cx="5865963" cy="70124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GB" u="sng"/>
            </a:br>
            <a:r>
              <a:rPr b="1" lang="en-GB" u="sng"/>
              <a:t>Pandit Ji On Call Case Study</a:t>
            </a:r>
            <a:br>
              <a:rPr lang="en-GB"/>
            </a:b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grpSp>
        <p:nvGrpSpPr>
          <p:cNvPr id="95" name="Google Shape;95;p2"/>
          <p:cNvGrpSpPr/>
          <p:nvPr/>
        </p:nvGrpSpPr>
        <p:grpSpPr>
          <a:xfrm>
            <a:off x="2816501" y="1819618"/>
            <a:ext cx="6558998" cy="3283387"/>
            <a:chOff x="0" y="330"/>
            <a:chExt cx="6558998" cy="3283387"/>
          </a:xfrm>
        </p:grpSpPr>
        <p:cxnSp>
          <p:nvCxnSpPr>
            <p:cNvPr id="96" name="Google Shape;96;p2"/>
            <p:cNvCxnSpPr/>
            <p:nvPr/>
          </p:nvCxnSpPr>
          <p:spPr>
            <a:xfrm>
              <a:off x="0" y="330"/>
              <a:ext cx="6558998"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97" name="Google Shape;97;p2"/>
            <p:cNvSpPr/>
            <p:nvPr/>
          </p:nvSpPr>
          <p:spPr>
            <a:xfrm>
              <a:off x="0" y="330"/>
              <a:ext cx="6558998" cy="11753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txBox="1"/>
            <p:nvPr/>
          </p:nvSpPr>
          <p:spPr>
            <a:xfrm>
              <a:off x="0" y="330"/>
              <a:ext cx="6558998" cy="1175330"/>
            </a:xfrm>
            <a:prstGeom prst="rect">
              <a:avLst/>
            </a:prstGeom>
            <a:noFill/>
            <a:ln>
              <a:noFill/>
            </a:ln>
          </p:spPr>
          <p:txBody>
            <a:bodyPr anchorCtr="0" anchor="t" bIns="76200" lIns="76200" spcFirstLastPara="1" rIns="76200" wrap="square" tIns="76200">
              <a:noAutofit/>
            </a:bodyPr>
            <a:lstStyle/>
            <a:p>
              <a:pPr indent="0" lvl="0" marL="0" marR="0" rtl="0" algn="ctr">
                <a:lnSpc>
                  <a:spcPct val="90000"/>
                </a:lnSpc>
                <a:spcBef>
                  <a:spcPts val="0"/>
                </a:spcBef>
                <a:spcAft>
                  <a:spcPts val="0"/>
                </a:spcAft>
                <a:buNone/>
              </a:pPr>
              <a:r>
                <a:rPr b="0" i="1" lang="en-GB" sz="2000" u="none" cap="none" strike="noStrike">
                  <a:solidFill>
                    <a:schemeClr val="dk1"/>
                  </a:solidFill>
                  <a:latin typeface="Twentieth Century"/>
                  <a:ea typeface="Twentieth Century"/>
                  <a:cs typeface="Twentieth Century"/>
                  <a:sym typeface="Twentieth Century"/>
                </a:rPr>
                <a:t>CRM Based Dialer - IVR - Cloud Telephony</a:t>
              </a:r>
              <a:endParaRPr/>
            </a:p>
            <a:p>
              <a:pPr indent="0" lvl="0" marL="0" marR="0" rtl="0" algn="ctr">
                <a:lnSpc>
                  <a:spcPct val="90000"/>
                </a:lnSpc>
                <a:spcBef>
                  <a:spcPts val="700"/>
                </a:spcBef>
                <a:spcAft>
                  <a:spcPts val="0"/>
                </a:spcAft>
                <a:buNone/>
              </a:pPr>
              <a:r>
                <a:rPr b="0" i="1" lang="en-GB" sz="2000" u="none" cap="none" strike="noStrike">
                  <a:solidFill>
                    <a:schemeClr val="dk1"/>
                  </a:solidFill>
                  <a:latin typeface="Twentieth Century"/>
                  <a:ea typeface="Twentieth Century"/>
                  <a:cs typeface="Twentieth Century"/>
                  <a:sym typeface="Twentieth Century"/>
                </a:rPr>
                <a:t>PRI Card - GSM Gateway - Servers - Headsets </a:t>
              </a:r>
              <a:endParaRPr/>
            </a:p>
            <a:p>
              <a:pPr indent="0" lvl="0" marL="0" marR="0" rtl="0" algn="ctr">
                <a:lnSpc>
                  <a:spcPct val="90000"/>
                </a:lnSpc>
                <a:spcBef>
                  <a:spcPts val="700"/>
                </a:spcBef>
                <a:spcAft>
                  <a:spcPts val="0"/>
                </a:spcAft>
                <a:buNone/>
              </a:pPr>
              <a:r>
                <a:rPr b="0" i="1" lang="en-GB" sz="1800" u="none" cap="none" strike="noStrike">
                  <a:solidFill>
                    <a:schemeClr val="dk1"/>
                  </a:solidFill>
                  <a:latin typeface="Twentieth Century"/>
                  <a:ea typeface="Twentieth Century"/>
                  <a:cs typeface="Twentieth Century"/>
                  <a:sym typeface="Twentieth Century"/>
                </a:rPr>
                <a:t>(FXS/FXO/IP Phone// Press 1/ IP PBX)</a:t>
              </a:r>
              <a:endParaRPr/>
            </a:p>
            <a:p>
              <a:pPr indent="0" lvl="0" marL="0" marR="0" rtl="0" algn="ctr">
                <a:lnSpc>
                  <a:spcPct val="90000"/>
                </a:lnSpc>
                <a:spcBef>
                  <a:spcPts val="630"/>
                </a:spcBef>
                <a:spcAft>
                  <a:spcPts val="0"/>
                </a:spcAft>
                <a:buNone/>
              </a:pPr>
              <a:r>
                <a:t/>
              </a:r>
              <a:endParaRPr b="0" i="0" sz="2000" u="none" cap="none" strike="noStrike">
                <a:solidFill>
                  <a:schemeClr val="dk1"/>
                </a:solidFill>
                <a:latin typeface="Twentieth Century"/>
                <a:ea typeface="Twentieth Century"/>
                <a:cs typeface="Twentieth Century"/>
                <a:sym typeface="Twentieth Century"/>
              </a:endParaRPr>
            </a:p>
          </p:txBody>
        </p:sp>
        <p:cxnSp>
          <p:nvCxnSpPr>
            <p:cNvPr id="99" name="Google Shape;99;p2"/>
            <p:cNvCxnSpPr/>
            <p:nvPr/>
          </p:nvCxnSpPr>
          <p:spPr>
            <a:xfrm>
              <a:off x="0" y="1175661"/>
              <a:ext cx="6558998"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0" name="Google Shape;100;p2"/>
            <p:cNvSpPr/>
            <p:nvPr/>
          </p:nvSpPr>
          <p:spPr>
            <a:xfrm>
              <a:off x="0" y="1173697"/>
              <a:ext cx="6558998" cy="90194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txBox="1"/>
            <p:nvPr/>
          </p:nvSpPr>
          <p:spPr>
            <a:xfrm>
              <a:off x="0" y="1173697"/>
              <a:ext cx="6558998" cy="901944"/>
            </a:xfrm>
            <a:prstGeom prst="rect">
              <a:avLst/>
            </a:prstGeom>
            <a:noFill/>
            <a:ln>
              <a:noFill/>
            </a:ln>
          </p:spPr>
          <p:txBody>
            <a:bodyPr anchorCtr="0" anchor="t" bIns="68575" lIns="68575" spcFirstLastPara="1" rIns="68575" wrap="square" tIns="68575">
              <a:noAutofit/>
            </a:bodyPr>
            <a:lstStyle/>
            <a:p>
              <a:pPr indent="0" lvl="0" marL="0" marR="0" rtl="0" algn="ctr">
                <a:lnSpc>
                  <a:spcPct val="90000"/>
                </a:lnSpc>
                <a:spcBef>
                  <a:spcPts val="0"/>
                </a:spcBef>
                <a:spcAft>
                  <a:spcPts val="0"/>
                </a:spcAft>
                <a:buNone/>
              </a:pPr>
              <a:r>
                <a:rPr b="0" i="1" lang="en-GB" sz="1800" u="none" cap="none" strike="noStrike">
                  <a:solidFill>
                    <a:schemeClr val="dk1"/>
                  </a:solidFill>
                  <a:latin typeface="Twentieth Century"/>
                  <a:ea typeface="Twentieth Century"/>
                  <a:cs typeface="Twentieth Century"/>
                  <a:sym typeface="Twentieth Century"/>
                </a:rPr>
                <a:t>Auto / Predictive / Hosted – WFH - PC Less – Android - Cloud Dialer </a:t>
              </a:r>
              <a:endParaRPr/>
            </a:p>
            <a:p>
              <a:pPr indent="0" lvl="0" marL="0" marR="0" rtl="0" algn="ctr">
                <a:lnSpc>
                  <a:spcPct val="90000"/>
                </a:lnSpc>
                <a:spcBef>
                  <a:spcPts val="630"/>
                </a:spcBef>
                <a:spcAft>
                  <a:spcPts val="0"/>
                </a:spcAft>
                <a:buNone/>
              </a:pPr>
              <a:r>
                <a:rPr b="0" i="1" lang="en-GB" sz="1800" u="none" cap="none" strike="noStrike">
                  <a:solidFill>
                    <a:schemeClr val="dk1"/>
                  </a:solidFill>
                  <a:latin typeface="Twentieth Century"/>
                  <a:ea typeface="Twentieth Century"/>
                  <a:cs typeface="Twentieth Century"/>
                  <a:sym typeface="Twentieth Century"/>
                </a:rPr>
                <a:t>DoT Approved  A / A+ Grade VoIP with/out Dialer Combo</a:t>
              </a:r>
              <a:endParaRPr b="0" i="0" sz="1800" u="none" cap="none" strike="noStrike">
                <a:solidFill>
                  <a:schemeClr val="dk1"/>
                </a:solidFill>
                <a:latin typeface="Twentieth Century"/>
                <a:ea typeface="Twentieth Century"/>
                <a:cs typeface="Twentieth Century"/>
                <a:sym typeface="Twentieth Century"/>
              </a:endParaRPr>
            </a:p>
          </p:txBody>
        </p:sp>
        <p:cxnSp>
          <p:nvCxnSpPr>
            <p:cNvPr id="102" name="Google Shape;102;p2"/>
            <p:cNvCxnSpPr/>
            <p:nvPr/>
          </p:nvCxnSpPr>
          <p:spPr>
            <a:xfrm>
              <a:off x="0" y="2077605"/>
              <a:ext cx="6558998"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3" name="Google Shape;103;p2"/>
            <p:cNvSpPr/>
            <p:nvPr/>
          </p:nvSpPr>
          <p:spPr>
            <a:xfrm>
              <a:off x="0" y="2077605"/>
              <a:ext cx="6558998" cy="120611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txBox="1"/>
            <p:nvPr/>
          </p:nvSpPr>
          <p:spPr>
            <a:xfrm>
              <a:off x="0" y="2077605"/>
              <a:ext cx="6558998" cy="1206112"/>
            </a:xfrm>
            <a:prstGeom prst="rect">
              <a:avLst/>
            </a:prstGeom>
            <a:noFill/>
            <a:ln>
              <a:noFill/>
            </a:ln>
          </p:spPr>
          <p:txBody>
            <a:bodyPr anchorCtr="0" anchor="t" bIns="64750" lIns="64750" spcFirstLastPara="1" rIns="64750" wrap="square" tIns="64750">
              <a:noAutofit/>
            </a:bodyPr>
            <a:lstStyle/>
            <a:p>
              <a:pPr indent="0" lvl="0" marL="0" marR="0" rtl="0" algn="ctr">
                <a:lnSpc>
                  <a:spcPct val="90000"/>
                </a:lnSpc>
                <a:spcBef>
                  <a:spcPts val="0"/>
                </a:spcBef>
                <a:spcAft>
                  <a:spcPts val="0"/>
                </a:spcAft>
                <a:buNone/>
              </a:pPr>
              <a:r>
                <a:rPr b="0" i="1" lang="en-GB" sz="1700" u="none" cap="none" strike="noStrike">
                  <a:solidFill>
                    <a:schemeClr val="dk1"/>
                  </a:solidFill>
                  <a:latin typeface="Twentieth Century"/>
                  <a:ea typeface="Twentieth Century"/>
                  <a:cs typeface="Twentieth Century"/>
                  <a:sym typeface="Twentieth Century"/>
                </a:rPr>
                <a:t>Web / Software Development/e-Com / Custom Asterisk Solutions</a:t>
              </a:r>
              <a:endParaRPr b="0" i="0" sz="1700" u="none" cap="none" strike="noStrike">
                <a:solidFill>
                  <a:schemeClr val="dk1"/>
                </a:solidFill>
                <a:latin typeface="Twentieth Century"/>
                <a:ea typeface="Twentieth Century"/>
                <a:cs typeface="Twentieth Century"/>
                <a:sym typeface="Twentieth Century"/>
              </a:endParaRPr>
            </a:p>
          </p:txBody>
        </p:sp>
      </p:grpSp>
      <p:pic>
        <p:nvPicPr>
          <p:cNvPr id="105" name="Google Shape;105;p2"/>
          <p:cNvPicPr preferRelativeResize="0"/>
          <p:nvPr/>
        </p:nvPicPr>
        <p:blipFill rotWithShape="1">
          <a:blip r:embed="rId3">
            <a:alphaModFix/>
          </a:blip>
          <a:srcRect b="0" l="0" r="0" t="0"/>
          <a:stretch/>
        </p:blipFill>
        <p:spPr>
          <a:xfrm>
            <a:off x="4146302" y="165867"/>
            <a:ext cx="3467100" cy="1588797"/>
          </a:xfrm>
          <a:prstGeom prst="rect">
            <a:avLst/>
          </a:prstGeom>
          <a:noFill/>
          <a:ln>
            <a:noFill/>
          </a:ln>
        </p:spPr>
      </p:pic>
      <p:sp>
        <p:nvSpPr>
          <p:cNvPr id="106" name="Google Shape;106;p2"/>
          <p:cNvSpPr txBox="1"/>
          <p:nvPr/>
        </p:nvSpPr>
        <p:spPr>
          <a:xfrm>
            <a:off x="240029" y="410135"/>
            <a:ext cx="258445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GB" sz="1800" u="sng" cap="none" strike="noStrike">
                <a:solidFill>
                  <a:srgbClr val="C00000"/>
                </a:solidFill>
                <a:latin typeface="Calibri"/>
                <a:ea typeface="Calibri"/>
                <a:cs typeface="Calibri"/>
                <a:sym typeface="Calibri"/>
                <a:hlinkClick r:id="rId4">
                  <a:extLst>
                    <a:ext uri="{A12FA001-AC4F-418D-AE19-62706E023703}">
                      <ahyp:hlinkClr val="tx"/>
                    </a:ext>
                  </a:extLst>
                </a:hlinkClick>
              </a:rPr>
              <a:t>www.dialerindia.com</a:t>
            </a:r>
            <a:endParaRPr b="0" i="1" sz="1800" u="none" cap="none" strike="noStrike">
              <a:solidFill>
                <a:srgbClr val="C00000"/>
              </a:solidFill>
              <a:latin typeface="Calibri"/>
              <a:ea typeface="Calibri"/>
              <a:cs typeface="Calibri"/>
              <a:sym typeface="Calibri"/>
            </a:endParaRPr>
          </a:p>
        </p:txBody>
      </p:sp>
      <p:pic>
        <p:nvPicPr>
          <p:cNvPr id="107" name="Google Shape;107;p2"/>
          <p:cNvPicPr preferRelativeResize="0"/>
          <p:nvPr/>
        </p:nvPicPr>
        <p:blipFill rotWithShape="1">
          <a:blip r:embed="rId5">
            <a:alphaModFix/>
          </a:blip>
          <a:srcRect b="0" l="0" r="0" t="0"/>
          <a:stretch/>
        </p:blipFill>
        <p:spPr>
          <a:xfrm>
            <a:off x="4208880" y="4401451"/>
            <a:ext cx="3993504" cy="2456549"/>
          </a:xfrm>
          <a:prstGeom prst="round2DiagRect">
            <a:avLst>
              <a:gd fmla="val 16667" name="adj1"/>
              <a:gd fmla="val 0" name="adj2"/>
            </a:avLst>
          </a:prstGeom>
          <a:noFill/>
          <a:ln cap="sq" cmpd="sng" w="28575">
            <a:solidFill>
              <a:srgbClr val="C00000"/>
            </a:solidFill>
            <a:prstDash val="solid"/>
            <a:miter lim="800000"/>
            <a:headEnd len="sm" w="sm" type="none"/>
            <a:tailEnd len="sm" w="sm" type="none"/>
          </a:ln>
          <a:effectLst>
            <a:outerShdw blurRad="254000" rotWithShape="0" algn="tl">
              <a:srgbClr val="000000">
                <a:alpha val="42745"/>
              </a:srgbClr>
            </a:outerShdw>
          </a:effectLst>
        </p:spPr>
      </p:pic>
      <p:sp>
        <p:nvSpPr>
          <p:cNvPr id="108" name="Google Shape;108;p2"/>
          <p:cNvSpPr/>
          <p:nvPr/>
        </p:nvSpPr>
        <p:spPr>
          <a:xfrm>
            <a:off x="354159" y="59324"/>
            <a:ext cx="22987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GB" sz="1800" u="none" cap="none" strike="noStrike">
                <a:solidFill>
                  <a:srgbClr val="C00000"/>
                </a:solidFill>
                <a:latin typeface="Century Gothic"/>
                <a:ea typeface="Century Gothic"/>
                <a:cs typeface="Century Gothic"/>
                <a:sym typeface="Century Gothic"/>
              </a:rPr>
              <a:t>+91-856-00-00-600</a:t>
            </a:r>
            <a:endParaRPr/>
          </a:p>
        </p:txBody>
      </p:sp>
      <p:pic>
        <p:nvPicPr>
          <p:cNvPr id="109" name="Google Shape;109;p2"/>
          <p:cNvPicPr preferRelativeResize="0"/>
          <p:nvPr/>
        </p:nvPicPr>
        <p:blipFill rotWithShape="1">
          <a:blip r:embed="rId6">
            <a:alphaModFix/>
          </a:blip>
          <a:srcRect b="0" l="0" r="0" t="0"/>
          <a:stretch/>
        </p:blipFill>
        <p:spPr>
          <a:xfrm>
            <a:off x="66822" y="106704"/>
            <a:ext cx="287337" cy="530225"/>
          </a:xfrm>
          <a:prstGeom prst="rect">
            <a:avLst/>
          </a:prstGeom>
          <a:noFill/>
          <a:ln>
            <a:noFill/>
          </a:ln>
        </p:spPr>
      </p:pic>
      <p:sp>
        <p:nvSpPr>
          <p:cNvPr id="110" name="Google Shape;110;p2"/>
          <p:cNvSpPr txBox="1"/>
          <p:nvPr/>
        </p:nvSpPr>
        <p:spPr>
          <a:xfrm>
            <a:off x="240028" y="636929"/>
            <a:ext cx="17053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GB" sz="1700" u="sng" cap="none" strike="noStrike">
                <a:solidFill>
                  <a:schemeClr val="accent1"/>
                </a:solidFill>
                <a:latin typeface="Twentieth Century"/>
                <a:ea typeface="Twentieth Century"/>
                <a:cs typeface="Twentieth Century"/>
                <a:sym typeface="Twentieth Century"/>
              </a:rPr>
              <a:t>avyuktaindia</a:t>
            </a:r>
            <a:r>
              <a:rPr b="0" i="1" lang="en-GB" sz="1800" u="sng" cap="none" strike="noStrike">
                <a:solidFill>
                  <a:schemeClr val="accent1"/>
                </a:solidFill>
                <a:latin typeface="Twentieth Century"/>
                <a:ea typeface="Twentieth Century"/>
                <a:cs typeface="Twentieth Century"/>
                <a:sym typeface="Twentieth Century"/>
              </a:rPr>
              <a:t> </a:t>
            </a:r>
            <a:endParaRPr/>
          </a:p>
        </p:txBody>
      </p:sp>
      <p:pic>
        <p:nvPicPr>
          <p:cNvPr id="111" name="Google Shape;111;p2"/>
          <p:cNvPicPr preferRelativeResize="0"/>
          <p:nvPr/>
        </p:nvPicPr>
        <p:blipFill rotWithShape="1">
          <a:blip r:embed="rId7">
            <a:alphaModFix/>
          </a:blip>
          <a:srcRect b="0" l="0" r="0" t="0"/>
          <a:stretch/>
        </p:blipFill>
        <p:spPr>
          <a:xfrm>
            <a:off x="460254" y="997367"/>
            <a:ext cx="582044" cy="256099"/>
          </a:xfrm>
          <a:prstGeom prst="rect">
            <a:avLst/>
          </a:prstGeom>
          <a:noFill/>
          <a:ln>
            <a:noFill/>
          </a:ln>
        </p:spPr>
      </p:pic>
      <p:grpSp>
        <p:nvGrpSpPr>
          <p:cNvPr id="112" name="Google Shape;112;p2"/>
          <p:cNvGrpSpPr/>
          <p:nvPr/>
        </p:nvGrpSpPr>
        <p:grpSpPr>
          <a:xfrm>
            <a:off x="9213854" y="5778821"/>
            <a:ext cx="2978146" cy="1079179"/>
            <a:chOff x="-217394" y="0"/>
            <a:chExt cx="3953221" cy="821634"/>
          </a:xfrm>
        </p:grpSpPr>
        <p:sp>
          <p:nvSpPr>
            <p:cNvPr id="113" name="Google Shape;113;p2"/>
            <p:cNvSpPr/>
            <p:nvPr/>
          </p:nvSpPr>
          <p:spPr>
            <a:xfrm>
              <a:off x="0" y="0"/>
              <a:ext cx="3735827" cy="821634"/>
            </a:xfrm>
            <a:prstGeom prst="homePlate">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217394" y="0"/>
              <a:ext cx="3331666" cy="821634"/>
            </a:xfrm>
            <a:prstGeom prst="rect">
              <a:avLst/>
            </a:prstGeom>
            <a:noFill/>
            <a:ln>
              <a:noFill/>
            </a:ln>
          </p:spPr>
          <p:txBody>
            <a:bodyPr anchorCtr="0" anchor="ctr" bIns="66675" lIns="133350" spcFirstLastPara="1" rIns="33325" wrap="square" tIns="66675">
              <a:noAutofit/>
            </a:bodyPr>
            <a:lstStyle/>
            <a:p>
              <a:pPr indent="0" lvl="0" marL="0" marR="0" rtl="0" algn="ctr">
                <a:lnSpc>
                  <a:spcPct val="90000"/>
                </a:lnSpc>
                <a:spcBef>
                  <a:spcPts val="0"/>
                </a:spcBef>
                <a:spcAft>
                  <a:spcPts val="0"/>
                </a:spcAft>
                <a:buNone/>
              </a:pPr>
              <a:r>
                <a:rPr i="1" lang="en-GB" sz="1600" u="sng">
                  <a:solidFill>
                    <a:schemeClr val="lt1"/>
                  </a:solidFill>
                  <a:latin typeface="Twentieth Century"/>
                  <a:ea typeface="Twentieth Century"/>
                  <a:cs typeface="Twentieth Century"/>
                  <a:sym typeface="Twentieth Century"/>
                </a:rPr>
                <a:t>+1-408-791-3820</a:t>
              </a:r>
              <a:endParaRPr/>
            </a:p>
            <a:p>
              <a:pPr indent="0" lvl="0" marL="0" marR="0" rtl="0" algn="ctr">
                <a:lnSpc>
                  <a:spcPct val="90000"/>
                </a:lnSpc>
                <a:spcBef>
                  <a:spcPts val="560"/>
                </a:spcBef>
                <a:spcAft>
                  <a:spcPts val="0"/>
                </a:spcAft>
                <a:buNone/>
              </a:pPr>
              <a:r>
                <a:rPr i="1" lang="en-GB" sz="1600" u="sng">
                  <a:solidFill>
                    <a:schemeClr val="lt1"/>
                  </a:solidFill>
                  <a:latin typeface="Twentieth Century"/>
                  <a:ea typeface="Twentieth Century"/>
                  <a:cs typeface="Twentieth Century"/>
                  <a:sym typeface="Twentieth Century"/>
                </a:rPr>
                <a:t>+91-856-00-00-600 </a:t>
              </a:r>
              <a:endParaRPr i="1" sz="1600" u="sng">
                <a:solidFill>
                  <a:schemeClr val="lt1"/>
                </a:solidFill>
                <a:latin typeface="Twentieth Century"/>
                <a:ea typeface="Twentieth Century"/>
                <a:cs typeface="Twentieth Century"/>
                <a:sym typeface="Twentieth Century"/>
              </a:endParaRPr>
            </a:p>
            <a:p>
              <a:pPr indent="0" lvl="0" marL="0" marR="0" rtl="0" algn="ctr">
                <a:lnSpc>
                  <a:spcPct val="90000"/>
                </a:lnSpc>
                <a:spcBef>
                  <a:spcPts val="560"/>
                </a:spcBef>
                <a:spcAft>
                  <a:spcPts val="0"/>
                </a:spcAft>
                <a:buNone/>
              </a:pPr>
              <a:r>
                <a:rPr i="1" lang="en-GB" sz="1600" u="sng">
                  <a:solidFill>
                    <a:schemeClr val="lt1"/>
                  </a:solidFill>
                  <a:latin typeface="Twentieth Century"/>
                  <a:ea typeface="Twentieth Century"/>
                  <a:cs typeface="Twentieth Century"/>
                  <a:sym typeface="Twentieth Century"/>
                </a:rPr>
                <a:t>sales@dialerindia.com</a:t>
              </a:r>
              <a:endParaRPr/>
            </a:p>
          </p:txBody>
        </p:sp>
      </p:grpSp>
      <p:pic>
        <p:nvPicPr>
          <p:cNvPr id="115" name="Google Shape;115;p2"/>
          <p:cNvPicPr preferRelativeResize="0"/>
          <p:nvPr/>
        </p:nvPicPr>
        <p:blipFill rotWithShape="1">
          <a:blip r:embed="rId8">
            <a:alphaModFix/>
          </a:blip>
          <a:srcRect b="0" l="0" r="0" t="0"/>
          <a:stretch/>
        </p:blipFill>
        <p:spPr>
          <a:xfrm>
            <a:off x="11400568" y="6120926"/>
            <a:ext cx="386263" cy="386263"/>
          </a:xfrm>
          <a:prstGeom prst="rect">
            <a:avLst/>
          </a:prstGeom>
          <a:noFill/>
          <a:ln>
            <a:noFill/>
          </a:ln>
        </p:spPr>
      </p:pic>
      <p:grpSp>
        <p:nvGrpSpPr>
          <p:cNvPr id="116" name="Google Shape;116;p2"/>
          <p:cNvGrpSpPr/>
          <p:nvPr/>
        </p:nvGrpSpPr>
        <p:grpSpPr>
          <a:xfrm>
            <a:off x="354159" y="5376773"/>
            <a:ext cx="1591245" cy="1488306"/>
            <a:chOff x="535700" y="3214906"/>
            <a:chExt cx="2044856" cy="2044856"/>
          </a:xfrm>
        </p:grpSpPr>
        <p:pic>
          <p:nvPicPr>
            <p:cNvPr id="117" name="Google Shape;117;p2"/>
            <p:cNvPicPr preferRelativeResize="0"/>
            <p:nvPr/>
          </p:nvPicPr>
          <p:blipFill rotWithShape="1">
            <a:blip r:embed="rId9">
              <a:alphaModFix/>
            </a:blip>
            <a:srcRect b="0" l="0" r="0" t="0"/>
            <a:stretch/>
          </p:blipFill>
          <p:spPr>
            <a:xfrm>
              <a:off x="535700" y="3214906"/>
              <a:ext cx="2044856" cy="2044856"/>
            </a:xfrm>
            <a:prstGeom prst="rect">
              <a:avLst/>
            </a:prstGeom>
            <a:noFill/>
            <a:ln>
              <a:noFill/>
            </a:ln>
          </p:spPr>
        </p:pic>
        <p:pic>
          <p:nvPicPr>
            <p:cNvPr id="118" name="Google Shape;118;p2"/>
            <p:cNvPicPr preferRelativeResize="0"/>
            <p:nvPr/>
          </p:nvPicPr>
          <p:blipFill rotWithShape="1">
            <a:blip r:embed="rId10">
              <a:alphaModFix/>
            </a:blip>
            <a:srcRect b="0" l="0" r="0" t="0"/>
            <a:stretch/>
          </p:blipFill>
          <p:spPr>
            <a:xfrm>
              <a:off x="1232204" y="3905835"/>
              <a:ext cx="651847" cy="669773"/>
            </a:xfrm>
            <a:prstGeom prst="ellipse">
              <a:avLst/>
            </a:prstGeom>
            <a:noFill/>
            <a:ln cap="rnd" cmpd="sng" w="63500">
              <a:solidFill>
                <a:schemeClr val="lt1"/>
              </a:solidFill>
              <a:prstDash val="solid"/>
              <a:round/>
              <a:headEnd len="sm" w="sm" type="none"/>
              <a:tailEnd len="sm" w="sm" type="none"/>
            </a:ln>
            <a:effectLst>
              <a:outerShdw blurRad="381000" sx="-80000" rotWithShape="0" dir="5400000" dist="292100" sy="-18000">
                <a:srgbClr val="000000">
                  <a:alpha val="21960"/>
                </a:srgbClr>
              </a:outerShdw>
            </a:effectLst>
          </p:spPr>
        </p:pic>
      </p:grpSp>
      <p:pic>
        <p:nvPicPr>
          <p:cNvPr id="119" name="Google Shape;119;p2"/>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ph type="title"/>
          </p:nvPr>
        </p:nvSpPr>
        <p:spPr>
          <a:xfrm>
            <a:off x="2777704" y="207380"/>
            <a:ext cx="5865963" cy="70124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GB" u="sng"/>
            </a:br>
            <a:r>
              <a:rPr b="1" lang="en-GB" u="sng"/>
              <a:t>Pandit Ji On Call Case Study</a:t>
            </a:r>
            <a:br>
              <a:rPr lang="en-GB"/>
            </a:br>
            <a:endParaRPr/>
          </a:p>
        </p:txBody>
      </p:sp>
      <p:pic>
        <p:nvPicPr>
          <p:cNvPr id="125" name="Google Shape;125;p3"/>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
        <p:nvSpPr>
          <p:cNvPr id="126" name="Google Shape;126;p3"/>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400" u="sng">
                <a:solidFill>
                  <a:schemeClr val="lt1"/>
                </a:solidFill>
                <a:latin typeface="Calibri"/>
                <a:ea typeface="Calibri"/>
                <a:cs typeface="Calibri"/>
                <a:sym typeface="Calibri"/>
              </a:rPr>
              <a:t>About Pandit Ji On Call </a:t>
            </a:r>
            <a:endParaRPr b="1" sz="2400" u="sng">
              <a:solidFill>
                <a:schemeClr val="lt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Pandit Ji on Call is an astrology consultant gives quick solution on the issues with astrology advice to people on the phone. They have a team of astrologers who are not only experienced, but also certified and educated professionals who work on combining ancient knowledge with modern times. </a:t>
            </a:r>
            <a:r>
              <a:rPr b="1" lang="en-GB" sz="2000">
                <a:solidFill>
                  <a:schemeClr val="lt1"/>
                </a:solidFill>
                <a:latin typeface="Calibri"/>
                <a:ea typeface="Calibri"/>
                <a:cs typeface="Calibri"/>
                <a:sym typeface="Calibri"/>
              </a:rPr>
              <a:t>Panditjioncall.com</a:t>
            </a:r>
            <a:r>
              <a:rPr lang="en-GB" sz="2000">
                <a:solidFill>
                  <a:schemeClr val="lt1"/>
                </a:solidFill>
                <a:latin typeface="Calibri"/>
                <a:ea typeface="Calibri"/>
                <a:cs typeface="Calibri"/>
                <a:sym typeface="Calibri"/>
              </a:rPr>
              <a:t> started with a unique concept of bringing from infinite to a finite state for an individual's astrological, legal, relationship, medical, career and healthy well-being. It is one stop solution platform where they are trying to make life easier for everyone.</a:t>
            </a:r>
            <a:endParaRPr/>
          </a:p>
          <a:p>
            <a:pPr indent="0" lvl="0" marL="0" marR="0" rtl="0" algn="l">
              <a:spcBef>
                <a:spcPts val="0"/>
              </a:spcBef>
              <a:spcAft>
                <a:spcPts val="0"/>
              </a:spcAft>
              <a:buNone/>
            </a:pPr>
            <a:r>
              <a:t/>
            </a:r>
            <a:endParaRPr b="1" sz="2000" u="sng">
              <a:solidFill>
                <a:schemeClr val="lt1"/>
              </a:solidFill>
              <a:latin typeface="Calibri"/>
              <a:ea typeface="Calibri"/>
              <a:cs typeface="Calibri"/>
              <a:sym typeface="Calibri"/>
            </a:endParaRPr>
          </a:p>
          <a:p>
            <a:pPr indent="0" lvl="0" marL="0" marR="0" rtl="0" algn="l">
              <a:spcBef>
                <a:spcPts val="0"/>
              </a:spcBef>
              <a:spcAft>
                <a:spcPts val="0"/>
              </a:spcAft>
              <a:buNone/>
            </a:pPr>
            <a:r>
              <a:rPr b="1" lang="en-GB" sz="2400" u="sng">
                <a:solidFill>
                  <a:schemeClr val="lt1"/>
                </a:solidFill>
                <a:latin typeface="Calibri"/>
                <a:ea typeface="Calibri"/>
                <a:cs typeface="Calibri"/>
                <a:sym typeface="Calibri"/>
              </a:rPr>
              <a:t>Pandit Ji On Call’s Network</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Extensive Reach across India and overseas.</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pic>
        <p:nvPicPr>
          <p:cNvPr id="127" name="Google Shape;127;p3"/>
          <p:cNvPicPr preferRelativeResize="0"/>
          <p:nvPr/>
        </p:nvPicPr>
        <p:blipFill rotWithShape="1">
          <a:blip r:embed="rId4">
            <a:alphaModFix/>
          </a:blip>
          <a:srcRect b="0" l="0" r="0" t="0"/>
          <a:stretch/>
        </p:blipFill>
        <p:spPr>
          <a:xfrm>
            <a:off x="152400" y="49155"/>
            <a:ext cx="2108200" cy="104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
        <p:nvSpPr>
          <p:cNvPr id="133" name="Google Shape;133;p4"/>
          <p:cNvSpPr/>
          <p:nvPr/>
        </p:nvSpPr>
        <p:spPr>
          <a:xfrm>
            <a:off x="629729" y="1466491"/>
            <a:ext cx="10791646" cy="5063705"/>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400" u="sng">
                <a:solidFill>
                  <a:schemeClr val="lt1"/>
                </a:solidFill>
                <a:latin typeface="Calibri"/>
                <a:ea typeface="Calibri"/>
                <a:cs typeface="Calibri"/>
                <a:sym typeface="Calibri"/>
              </a:rPr>
              <a:t>Kay Features of Pandit Ji On Call:</a:t>
            </a:r>
            <a:endParaRPr/>
          </a:p>
          <a:p>
            <a:pPr indent="0" lvl="0" marL="0" marR="0" rtl="0" algn="l">
              <a:spcBef>
                <a:spcPts val="0"/>
              </a:spcBef>
              <a:spcAft>
                <a:spcPts val="0"/>
              </a:spcAft>
              <a:buNone/>
            </a:pPr>
            <a:r>
              <a:t/>
            </a:r>
            <a:endParaRPr b="1" sz="2000" u="sng">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No waiting Instant Access.</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Hassle free process.</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Astrological Details of your kundali.</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Current planetary transit and their effect.</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Privacy Guaranteed.</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Accurate remedial measures.</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Important tips to make situations easier. </a:t>
            </a:r>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p:txBody>
      </p:sp>
      <p:pic>
        <p:nvPicPr>
          <p:cNvPr id="134" name="Google Shape;134;p4"/>
          <p:cNvPicPr preferRelativeResize="0"/>
          <p:nvPr/>
        </p:nvPicPr>
        <p:blipFill rotWithShape="1">
          <a:blip r:embed="rId4">
            <a:alphaModFix/>
          </a:blip>
          <a:srcRect b="0" l="0" r="0" t="0"/>
          <a:stretch/>
        </p:blipFill>
        <p:spPr>
          <a:xfrm>
            <a:off x="152400" y="49155"/>
            <a:ext cx="2108200" cy="1046400"/>
          </a:xfrm>
          <a:prstGeom prst="rect">
            <a:avLst/>
          </a:prstGeom>
          <a:noFill/>
          <a:ln>
            <a:noFill/>
          </a:ln>
        </p:spPr>
      </p:pic>
      <p:sp>
        <p:nvSpPr>
          <p:cNvPr id="135" name="Google Shape;135;p4"/>
          <p:cNvSpPr txBox="1"/>
          <p:nvPr>
            <p:ph type="title"/>
          </p:nvPr>
        </p:nvSpPr>
        <p:spPr>
          <a:xfrm>
            <a:off x="2777704" y="207380"/>
            <a:ext cx="5865963" cy="70124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GB" u="sng"/>
            </a:br>
            <a:r>
              <a:rPr b="1" lang="en-GB" u="sng"/>
              <a:t>Pandit Ji On Call Case Study</a:t>
            </a:r>
            <a:br>
              <a:rPr lang="en-GB"/>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5"/>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
        <p:nvSpPr>
          <p:cNvPr id="141" name="Google Shape;141;p5"/>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400" u="sng">
                <a:solidFill>
                  <a:schemeClr val="lt1"/>
                </a:solidFill>
                <a:latin typeface="Calibri"/>
                <a:ea typeface="Calibri"/>
                <a:cs typeface="Calibri"/>
                <a:sym typeface="Calibri"/>
              </a:rPr>
              <a:t>Challenges at Pandit Ji On Call</a:t>
            </a:r>
            <a:endParaRPr/>
          </a:p>
          <a:p>
            <a:pPr indent="0" lvl="0" marL="0" marR="0" rtl="0" algn="l">
              <a:spcBef>
                <a:spcPts val="0"/>
              </a:spcBef>
              <a:spcAft>
                <a:spcPts val="0"/>
              </a:spcAft>
              <a:buNone/>
            </a:pPr>
            <a:r>
              <a:t/>
            </a:r>
            <a:endParaRPr b="1" sz="2400" u="sng">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New website, with nimble and conversation-inspiring "days at a glance“ Information </a:t>
            </a:r>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 clean interface, and ease of use</a:t>
            </a:r>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Follow me Call Routing</a:t>
            </a:r>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All Logs and History must be available under single roof.</a:t>
            </a:r>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APIs and SMS Integration between Dialer and Website.</a:t>
            </a:r>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Real time data sync between CRM , Dialer and customer accounts.</a:t>
            </a:r>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Automatic updating between call timer, user balances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b="0" l="0" r="0" t="0"/>
          <a:stretch/>
        </p:blipFill>
        <p:spPr>
          <a:xfrm>
            <a:off x="152400" y="49155"/>
            <a:ext cx="2108200" cy="1046400"/>
          </a:xfrm>
          <a:prstGeom prst="rect">
            <a:avLst/>
          </a:prstGeom>
          <a:noFill/>
          <a:ln>
            <a:noFill/>
          </a:ln>
        </p:spPr>
      </p:pic>
      <p:sp>
        <p:nvSpPr>
          <p:cNvPr id="143" name="Google Shape;143;p5"/>
          <p:cNvSpPr txBox="1"/>
          <p:nvPr>
            <p:ph type="title"/>
          </p:nvPr>
        </p:nvSpPr>
        <p:spPr>
          <a:xfrm>
            <a:off x="2777704" y="207380"/>
            <a:ext cx="5865963" cy="70124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GB" u="sng"/>
            </a:br>
            <a:r>
              <a:rPr b="1" lang="en-GB" u="sng"/>
              <a:t>Pandit Ji On Call Case Study</a:t>
            </a:r>
            <a:br>
              <a:rPr lang="en-GB"/>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6"/>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
        <p:nvSpPr>
          <p:cNvPr id="149" name="Google Shape;149;p6"/>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400" u="sng">
                <a:solidFill>
                  <a:schemeClr val="lt1"/>
                </a:solidFill>
                <a:latin typeface="Calibri"/>
                <a:ea typeface="Calibri"/>
                <a:cs typeface="Calibri"/>
                <a:sym typeface="Calibri"/>
              </a:rPr>
              <a:t>Pandit Ji On Call Requirements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b="1" lang="en-GB"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The design pattern is a recurring component of the website that has been created.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1. Such as a Customer registration, Package purchase, Pay online, sign-ups, log-in screens, etc.—used to solve common user problems.</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2. One common design pattern that many website use—that Pandit ji on call adapts to their user base excellently—is the push notification.</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3. User can view those messages like balance history, balance and transaction history etc.</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4. All The calls needed to be recorded and must be available to check for quality and audit on just few clicks as the businesses needed real-time tracking of calls.</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5. Calls must be routed to right member only, instead of random user with follow me algorithm.</a:t>
            </a:r>
            <a:endParaRPr sz="2000">
              <a:solidFill>
                <a:schemeClr val="lt1"/>
              </a:solidFill>
              <a:latin typeface="Calibri"/>
              <a:ea typeface="Calibri"/>
              <a:cs typeface="Calibri"/>
              <a:sym typeface="Calibri"/>
            </a:endParaRPr>
          </a:p>
        </p:txBody>
      </p:sp>
      <p:pic>
        <p:nvPicPr>
          <p:cNvPr id="150" name="Google Shape;150;p6"/>
          <p:cNvPicPr preferRelativeResize="0"/>
          <p:nvPr/>
        </p:nvPicPr>
        <p:blipFill rotWithShape="1">
          <a:blip r:embed="rId4">
            <a:alphaModFix/>
          </a:blip>
          <a:srcRect b="0" l="0" r="0" t="0"/>
          <a:stretch/>
        </p:blipFill>
        <p:spPr>
          <a:xfrm>
            <a:off x="152400" y="49155"/>
            <a:ext cx="2108200" cy="1046400"/>
          </a:xfrm>
          <a:prstGeom prst="rect">
            <a:avLst/>
          </a:prstGeom>
          <a:noFill/>
          <a:ln>
            <a:noFill/>
          </a:ln>
        </p:spPr>
      </p:pic>
      <p:sp>
        <p:nvSpPr>
          <p:cNvPr id="151" name="Google Shape;151;p6"/>
          <p:cNvSpPr txBox="1"/>
          <p:nvPr>
            <p:ph type="title"/>
          </p:nvPr>
        </p:nvSpPr>
        <p:spPr>
          <a:xfrm>
            <a:off x="2777704" y="207380"/>
            <a:ext cx="5865963" cy="70124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GB" u="sng"/>
            </a:br>
            <a:r>
              <a:rPr b="1" lang="en-GB" u="sng"/>
              <a:t>Pandit Ji On Call Case Study</a:t>
            </a:r>
            <a:br>
              <a:rPr lang="en-GB"/>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7"/>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
        <p:nvSpPr>
          <p:cNvPr id="157" name="Google Shape;157;p7"/>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200" u="sng">
              <a:solidFill>
                <a:schemeClr val="lt1"/>
              </a:solidFill>
              <a:latin typeface="Calibri"/>
              <a:ea typeface="Calibri"/>
              <a:cs typeface="Calibri"/>
              <a:sym typeface="Calibri"/>
            </a:endParaRPr>
          </a:p>
          <a:p>
            <a:pPr indent="0" lvl="0" marL="0" marR="0" rtl="0" algn="l">
              <a:spcBef>
                <a:spcPts val="0"/>
              </a:spcBef>
              <a:spcAft>
                <a:spcPts val="0"/>
              </a:spcAft>
              <a:buNone/>
            </a:pPr>
            <a:r>
              <a:rPr b="1" lang="en-GB" sz="2400" u="sng">
                <a:solidFill>
                  <a:schemeClr val="lt1"/>
                </a:solidFill>
                <a:latin typeface="Calibri"/>
                <a:ea typeface="Calibri"/>
                <a:cs typeface="Calibri"/>
                <a:sym typeface="Calibri"/>
              </a:rPr>
              <a:t>Solutions we implemented at Pandit Ji On Call</a:t>
            </a:r>
            <a:r>
              <a:rPr b="1" lang="en-GB"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GB" sz="2200">
                <a:solidFill>
                  <a:schemeClr val="lt1"/>
                </a:solidFill>
                <a:latin typeface="Calibri"/>
                <a:ea typeface="Calibri"/>
                <a:cs typeface="Calibri"/>
                <a:sym typeface="Calibri"/>
              </a:rPr>
              <a:t>  </a:t>
            </a:r>
            <a:r>
              <a:rPr lang="en-GB" sz="2000">
                <a:solidFill>
                  <a:schemeClr val="lt1"/>
                </a:solidFill>
                <a:latin typeface="Calibri"/>
                <a:ea typeface="Calibri"/>
                <a:cs typeface="Calibri"/>
                <a:sym typeface="Calibri"/>
              </a:rPr>
              <a:t>1. Distributed Call Center Solutions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2. Web SMS integrate ( WhatsApp, Massages, Email)</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3. Integrated website and dialer system into Telephony interface</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4. All Recording logs with entire history on just few clicks</a:t>
            </a:r>
            <a:endParaRPr/>
          </a:p>
          <a:p>
            <a:pPr indent="0" lvl="0" marL="0" marR="0" rtl="0" algn="l">
              <a:spcBef>
                <a:spcPts val="0"/>
              </a:spcBef>
              <a:spcAft>
                <a:spcPts val="0"/>
              </a:spcAft>
              <a:buNone/>
            </a:pPr>
            <a:r>
              <a:t/>
            </a:r>
            <a:endParaRPr sz="2200">
              <a:solidFill>
                <a:schemeClr val="lt1"/>
              </a:solidFill>
              <a:latin typeface="Calibri"/>
              <a:ea typeface="Calibri"/>
              <a:cs typeface="Calibri"/>
              <a:sym typeface="Calibri"/>
            </a:endParaRPr>
          </a:p>
          <a:p>
            <a:pPr indent="0" lvl="0" marL="0" marR="0" rtl="0" algn="l">
              <a:spcBef>
                <a:spcPts val="0"/>
              </a:spcBef>
              <a:spcAft>
                <a:spcPts val="0"/>
              </a:spcAft>
              <a:buNone/>
            </a:pPr>
            <a:r>
              <a:rPr b="1" lang="en-GB" sz="2400" u="sng">
                <a:solidFill>
                  <a:schemeClr val="lt1"/>
                </a:solidFill>
                <a:latin typeface="Calibri"/>
                <a:ea typeface="Calibri"/>
                <a:cs typeface="Calibri"/>
                <a:sym typeface="Calibri"/>
              </a:rPr>
              <a:t>Pandit Ji On Call’s Implementation:</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Created Pandit Ji On Call website, in which we have added many features like</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Customer registration</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Package purchase</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Pay online</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  Connect to astrologist easily.</a:t>
            </a:r>
            <a:endParaRPr/>
          </a:p>
          <a:p>
            <a:pPr indent="0" lvl="0" marL="0" marR="0" rtl="0" algn="l">
              <a:spcBef>
                <a:spcPts val="0"/>
              </a:spcBef>
              <a:spcAft>
                <a:spcPts val="0"/>
              </a:spcAft>
              <a:buNone/>
            </a:pPr>
            <a:r>
              <a:t/>
            </a:r>
            <a:endParaRPr sz="22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200">
              <a:solidFill>
                <a:schemeClr val="lt1"/>
              </a:solidFill>
              <a:latin typeface="Calibri"/>
              <a:ea typeface="Calibri"/>
              <a:cs typeface="Calibri"/>
              <a:sym typeface="Calibri"/>
            </a:endParaRPr>
          </a:p>
        </p:txBody>
      </p:sp>
      <p:pic>
        <p:nvPicPr>
          <p:cNvPr id="158" name="Google Shape;158;p7"/>
          <p:cNvPicPr preferRelativeResize="0"/>
          <p:nvPr/>
        </p:nvPicPr>
        <p:blipFill rotWithShape="1">
          <a:blip r:embed="rId4">
            <a:alphaModFix/>
          </a:blip>
          <a:srcRect b="0" l="0" r="0" t="0"/>
          <a:stretch/>
        </p:blipFill>
        <p:spPr>
          <a:xfrm>
            <a:off x="152400" y="49155"/>
            <a:ext cx="2108200" cy="1046400"/>
          </a:xfrm>
          <a:prstGeom prst="rect">
            <a:avLst/>
          </a:prstGeom>
          <a:noFill/>
          <a:ln>
            <a:noFill/>
          </a:ln>
        </p:spPr>
      </p:pic>
      <p:sp>
        <p:nvSpPr>
          <p:cNvPr id="159" name="Google Shape;159;p7"/>
          <p:cNvSpPr txBox="1"/>
          <p:nvPr>
            <p:ph type="title"/>
          </p:nvPr>
        </p:nvSpPr>
        <p:spPr>
          <a:xfrm>
            <a:off x="2777704" y="207380"/>
            <a:ext cx="5865963" cy="70124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GB" u="sng"/>
            </a:br>
            <a:r>
              <a:rPr b="1" lang="en-GB" u="sng"/>
              <a:t>Pandit Ji On Call Case Study</a:t>
            </a:r>
            <a:br>
              <a:rPr lang="en-GB"/>
            </a:b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8"/>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
        <p:nvSpPr>
          <p:cNvPr id="165" name="Google Shape;165;p8"/>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400" u="sng">
                <a:solidFill>
                  <a:schemeClr val="lt1"/>
                </a:solidFill>
                <a:latin typeface="Calibri"/>
                <a:ea typeface="Calibri"/>
                <a:cs typeface="Calibri"/>
                <a:sym typeface="Calibri"/>
              </a:rPr>
              <a:t>Distributed Call Center Solutions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Our Distributed Call Center Solutions implementation helped Pandit ji on Call to almost eliminated all above challenges</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b="1" lang="en-GB" sz="2000">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b="1" lang="en-GB" sz="2400" u="sng">
                <a:solidFill>
                  <a:schemeClr val="lt1"/>
                </a:solidFill>
                <a:latin typeface="Calibri"/>
                <a:ea typeface="Calibri"/>
                <a:cs typeface="Calibri"/>
                <a:sym typeface="Calibri"/>
              </a:rPr>
              <a:t>Web SMS integrate</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This feature enables you to not only integrate SMS capabilities into your business systems, it also provides the ability to automate key functions surrounding the sending and receiving of text messages.</a:t>
            </a:r>
            <a:endParaRPr/>
          </a:p>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b="1" lang="en-GB" sz="2400" u="sng">
                <a:solidFill>
                  <a:schemeClr val="lt1"/>
                </a:solidFill>
                <a:latin typeface="Calibri"/>
                <a:ea typeface="Calibri"/>
                <a:cs typeface="Calibri"/>
                <a:sym typeface="Calibri"/>
              </a:rPr>
              <a:t>Call recordings Logs</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With our solution Pandit Ji On Call is having centralised call recordings with all logs and history to evaluate / track work force’s performance at any point of time</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We helped Pandit Ji On Call to solve another problem. To keep up with industry standards, Pandit Ji On Call needed to track their fleet progress, location and all other required stats in real time</a:t>
            </a:r>
            <a:endParaRPr sz="2000">
              <a:solidFill>
                <a:schemeClr val="lt1"/>
              </a:solidFill>
              <a:latin typeface="Calibri"/>
              <a:ea typeface="Calibri"/>
              <a:cs typeface="Calibri"/>
              <a:sym typeface="Calibri"/>
            </a:endParaRPr>
          </a:p>
        </p:txBody>
      </p:sp>
      <p:pic>
        <p:nvPicPr>
          <p:cNvPr id="166" name="Google Shape;166;p8"/>
          <p:cNvPicPr preferRelativeResize="0"/>
          <p:nvPr/>
        </p:nvPicPr>
        <p:blipFill rotWithShape="1">
          <a:blip r:embed="rId4">
            <a:alphaModFix/>
          </a:blip>
          <a:srcRect b="0" l="0" r="0" t="0"/>
          <a:stretch/>
        </p:blipFill>
        <p:spPr>
          <a:xfrm>
            <a:off x="152400" y="49155"/>
            <a:ext cx="2108200" cy="1046400"/>
          </a:xfrm>
          <a:prstGeom prst="rect">
            <a:avLst/>
          </a:prstGeom>
          <a:noFill/>
          <a:ln>
            <a:noFill/>
          </a:ln>
        </p:spPr>
      </p:pic>
      <p:sp>
        <p:nvSpPr>
          <p:cNvPr id="167" name="Google Shape;167;p8"/>
          <p:cNvSpPr txBox="1"/>
          <p:nvPr>
            <p:ph type="title"/>
          </p:nvPr>
        </p:nvSpPr>
        <p:spPr>
          <a:xfrm>
            <a:off x="2777704" y="207380"/>
            <a:ext cx="5865963" cy="70124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GB" u="sng"/>
            </a:br>
            <a:r>
              <a:rPr b="1" lang="en-GB" u="sng"/>
              <a:t>Pandit Ji On Call Case Study</a:t>
            </a:r>
            <a:br>
              <a:rPr lang="en-GB"/>
            </a:b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9"/>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
        <p:nvSpPr>
          <p:cNvPr id="173" name="Google Shape;173;p9"/>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400" u="sng">
                <a:solidFill>
                  <a:schemeClr val="lt1"/>
                </a:solidFill>
                <a:latin typeface="Calibri"/>
                <a:ea typeface="Calibri"/>
                <a:cs typeface="Calibri"/>
                <a:sym typeface="Calibri"/>
              </a:rPr>
              <a:t>Telephony interface</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Control and information are the defining characteristics of effectively integrated calling. You want to have an enabling system in place, through which you can implement a solution for your specific needs. The goal has to be to enable faster and more productive conversations.</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Some of the key features to look for in your telephony integrated dialer are:</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Skill-based routing</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Calls flexibility</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Caller authentication</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Call data recording</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Call monitoring</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GB" sz="2000">
                <a:solidFill>
                  <a:schemeClr val="lt1"/>
                </a:solidFill>
                <a:latin typeface="Calibri"/>
                <a:ea typeface="Calibri"/>
                <a:cs typeface="Calibri"/>
                <a:sym typeface="Calibri"/>
              </a:rPr>
              <a:t>Automated dialling</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b="1" lang="en-GB" sz="1600">
                <a:solidFill>
                  <a:schemeClr val="lt1"/>
                </a:solidFill>
                <a:latin typeface="Calibri"/>
                <a:ea typeface="Calibri"/>
                <a:cs typeface="Calibri"/>
                <a:sym typeface="Calibri"/>
              </a:rPr>
              <a:t> </a:t>
            </a:r>
            <a:endParaRPr sz="1600">
              <a:solidFill>
                <a:schemeClr val="lt1"/>
              </a:solidFill>
              <a:latin typeface="Calibri"/>
              <a:ea typeface="Calibri"/>
              <a:cs typeface="Calibri"/>
              <a:sym typeface="Calibri"/>
            </a:endParaRPr>
          </a:p>
        </p:txBody>
      </p:sp>
      <p:pic>
        <p:nvPicPr>
          <p:cNvPr id="174" name="Google Shape;174;p9"/>
          <p:cNvPicPr preferRelativeResize="0"/>
          <p:nvPr/>
        </p:nvPicPr>
        <p:blipFill rotWithShape="1">
          <a:blip r:embed="rId4">
            <a:alphaModFix/>
          </a:blip>
          <a:srcRect b="0" l="0" r="0" t="0"/>
          <a:stretch/>
        </p:blipFill>
        <p:spPr>
          <a:xfrm>
            <a:off x="152400" y="49155"/>
            <a:ext cx="2108200" cy="1046400"/>
          </a:xfrm>
          <a:prstGeom prst="rect">
            <a:avLst/>
          </a:prstGeom>
          <a:noFill/>
          <a:ln>
            <a:noFill/>
          </a:ln>
        </p:spPr>
      </p:pic>
      <p:sp>
        <p:nvSpPr>
          <p:cNvPr id="175" name="Google Shape;175;p9"/>
          <p:cNvSpPr txBox="1"/>
          <p:nvPr>
            <p:ph type="title"/>
          </p:nvPr>
        </p:nvSpPr>
        <p:spPr>
          <a:xfrm>
            <a:off x="2777704" y="207380"/>
            <a:ext cx="5865963" cy="70124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GB" u="sng"/>
            </a:br>
            <a:r>
              <a:rPr b="1" lang="en-GB" u="sng"/>
              <a:t>Pandit Ji On Call Case Study</a:t>
            </a:r>
            <a:br>
              <a:rPr lang="en-GB"/>
            </a:b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2018-08-25T09:50:47Z</dcterms:created>
  <dc:creator>Windows User</dc:creator>
</cp:coreProperties>
</file>